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5" r:id="rId1"/>
  </p:sldMasterIdLst>
  <p:notesMasterIdLst>
    <p:notesMasterId r:id="rId16"/>
  </p:notesMasterIdLst>
  <p:handoutMasterIdLst>
    <p:handoutMasterId r:id="rId17"/>
  </p:handoutMasterIdLst>
  <p:sldIdLst>
    <p:sldId id="428" r:id="rId2"/>
    <p:sldId id="429" r:id="rId3"/>
    <p:sldId id="435" r:id="rId4"/>
    <p:sldId id="430" r:id="rId5"/>
    <p:sldId id="436" r:id="rId6"/>
    <p:sldId id="431" r:id="rId7"/>
    <p:sldId id="432" r:id="rId8"/>
    <p:sldId id="433" r:id="rId9"/>
    <p:sldId id="434" r:id="rId10"/>
    <p:sldId id="425" r:id="rId11"/>
    <p:sldId id="441" r:id="rId12"/>
    <p:sldId id="440" r:id="rId13"/>
    <p:sldId id="439" r:id="rId14"/>
    <p:sldId id="438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ulie.Prusky" initials="J" lastIdx="6" clrIdx="0"/>
  <p:cmAuthor id="1" name="mark.schenewerk" initials="ms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gray" frameSlides="1"/>
  <p:clrMru>
    <a:srgbClr val="F7FDFF"/>
    <a:srgbClr val="00C000"/>
    <a:srgbClr val="FFFFCC"/>
    <a:srgbClr val="FFFF00"/>
    <a:srgbClr val="AFFFAF"/>
    <a:srgbClr val="006400"/>
    <a:srgbClr val="CC99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177" autoAdjust="0"/>
    <p:restoredTop sz="90920" autoAdjust="0"/>
  </p:normalViewPr>
  <p:slideViewPr>
    <p:cSldViewPr snapToGrid="0">
      <p:cViewPr>
        <p:scale>
          <a:sx n="100" d="100"/>
          <a:sy n="100" d="100"/>
        </p:scale>
        <p:origin x="1056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1704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OPUS Projects Manager Training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2013-08-07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Introduction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9B429AAC-AB6A-442A-81B1-CB17649F6A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895397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OPUS Projects Manager Training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2013-08-07</a:t>
            </a:r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Introduction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5E8EAAE-3795-432A-A50E-7D2AD1F20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29144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indent="1588">
              <a:spcBef>
                <a:spcPct val="50000"/>
              </a:spcBef>
              <a:defRPr/>
            </a:pPr>
            <a:endParaRPr lang="en-US" dirty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BAA7BA-06F7-4E97-BFB7-A63A80A935F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2013-08-07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</a:t>
            </a: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OPUS Projects Manager Training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OPUS Projects Manager Training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2013-08-07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5E8EAAE-3795-432A-A50E-7D2AD1F20DB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22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OPUS Projects Manager Training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2013-08-07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5E8EAAE-3795-432A-A50E-7D2AD1F20DB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259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Projects exists on an NGS server and are only accessible through the OPUS Projects Web interface.</a:t>
            </a:r>
          </a:p>
          <a:p>
            <a:r>
              <a:rPr lang="en-US" dirty="0"/>
              <a:t>The entire white box represents a project.</a:t>
            </a:r>
          </a:p>
          <a:p>
            <a:r>
              <a:rPr lang="en-US" dirty="0"/>
              <a:t>The allocation of resources for a project is step 1.</a:t>
            </a:r>
          </a:p>
          <a:p>
            <a:r>
              <a:rPr lang="en-US" dirty="0"/>
              <a:t>The orange icons on the left represent step 2: uploading data into the project.</a:t>
            </a:r>
          </a:p>
          <a:p>
            <a:r>
              <a:rPr lang="en-US" dirty="0"/>
              <a:t>The green icons in the middle represent step 3: processing individual sessions and solution quality control.</a:t>
            </a:r>
          </a:p>
          <a:p>
            <a:r>
              <a:rPr lang="en-US" dirty="0"/>
              <a:t>The blue icons on the right represent step 4: network adjustment.</a:t>
            </a:r>
          </a:p>
          <a:p>
            <a:r>
              <a:rPr lang="en-US" dirty="0"/>
              <a:t>The purple icons on the far right represent the publishing</a:t>
            </a:r>
            <a:r>
              <a:rPr lang="en-US" baseline="0" dirty="0"/>
              <a:t> options.</a:t>
            </a:r>
            <a:endParaRPr lang="en-US" dirty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1C67AF-2EAF-4821-AD22-0FF8A9D3482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2013-08-07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</a:t>
            </a: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OPUS Projects Manager Training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indent="1588">
              <a:spcBef>
                <a:spcPct val="50000"/>
              </a:spcBef>
              <a:defRPr/>
            </a:pPr>
            <a:endParaRPr lang="en-US" dirty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BAA7BA-06F7-4E97-BFB7-A63A80A935F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2013-08-07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</a:t>
            </a: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OPUS Projects Manager Training</a:t>
            </a:r>
          </a:p>
        </p:txBody>
      </p:sp>
    </p:spTree>
    <p:extLst>
      <p:ext uri="{BB962C8B-B14F-4D97-AF65-F5344CB8AC3E}">
        <p14:creationId xmlns:p14="http://schemas.microsoft.com/office/powerpoint/2010/main" val="2523005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OPUS Roadmap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43733-1CB0-44D9-972F-407DDDFCEB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OPUS Roadmap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0CCE2-8734-43BC-9DBB-BA3C6421B2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OPUS Roadmap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922BD-AF8A-447D-8721-772F6E2713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OPUS Roadmap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0C3D0-729A-4A15-8E23-72CBC95666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OPUS Roadmap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E0E8A-1D43-4D8D-AEAC-C018B329A7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OPUS Roadmap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B9845-AF16-48D3-AA2D-82A72C93CC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OPUS Roadmap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C6C8E-76D2-41B8-9724-5169A0B088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OPUS Roadmap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6A731-1E89-4A21-A26A-D51F11606E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OPUS Roadmap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2C21F-AE33-4746-B537-1CCBA51D53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OPUS Roadmap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80448-B2EE-43F8-B0AE-716061E9B9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OPUS Roadmap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40401-0845-4AB3-BD82-79BDE7014F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ontinuation Slide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57200"/>
            <a:ext cx="82296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79525"/>
            <a:ext cx="8229600" cy="493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OPUS Roadmap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060AF921-C10B-4E99-87EC-945BB7E191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/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ngs.opus.projects@noaa.gov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ngs.opus.projects@noaa.gov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2286000"/>
            <a:ext cx="7772400" cy="762000"/>
          </a:xfrm>
        </p:spPr>
        <p:txBody>
          <a:bodyPr/>
          <a:lstStyle/>
          <a:p>
            <a:r>
              <a:rPr lang="en-US" dirty="0"/>
              <a:t>OPUS Roadmap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75716"/>
            <a:ext cx="6400800" cy="1752600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dirty="0">
                <a:hlinkClick r:id="rId3"/>
              </a:rPr>
              <a:t>ngs.opus.projects@noaa.gov</a:t>
            </a:r>
            <a:endParaRPr lang="en-US" dirty="0"/>
          </a:p>
          <a:p>
            <a:r>
              <a:rPr lang="en-US" sz="2000" dirty="0"/>
              <a:t>by</a:t>
            </a:r>
          </a:p>
          <a:p>
            <a:r>
              <a:rPr lang="en-US" sz="2000" dirty="0"/>
              <a:t>Dave Zenk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2023-10-16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DE4E45-0408-4461-A580-A51800A53FE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OPUS Roadmap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685800" y="3280858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36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Introduction and Guide to Training Resources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Flowchart: Alternate Process 94"/>
          <p:cNvSpPr/>
          <p:nvPr/>
        </p:nvSpPr>
        <p:spPr>
          <a:xfrm>
            <a:off x="1082910" y="1702192"/>
            <a:ext cx="6401093" cy="3615934"/>
          </a:xfrm>
          <a:prstGeom prst="flowChartAlternateProcess">
            <a:avLst/>
          </a:prstGeom>
          <a:solidFill>
            <a:schemeClr val="lt1">
              <a:alpha val="67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2" name="Right Arrow 81"/>
          <p:cNvSpPr/>
          <p:nvPr/>
        </p:nvSpPr>
        <p:spPr>
          <a:xfrm>
            <a:off x="2454087" y="3309938"/>
            <a:ext cx="1182687" cy="498475"/>
          </a:xfrm>
          <a:prstGeom prst="rightArrow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Processor or Manager</a:t>
            </a:r>
          </a:p>
        </p:txBody>
      </p:sp>
      <p:sp>
        <p:nvSpPr>
          <p:cNvPr id="1843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rgbClr val="0070C0"/>
                </a:solidFill>
              </a:rPr>
              <a:t>OPUS PROJECTS Training – major steps</a:t>
            </a:r>
            <a:endParaRPr lang="en-US" sz="4000" dirty="0"/>
          </a:p>
        </p:txBody>
      </p:sp>
      <p:sp>
        <p:nvSpPr>
          <p:cNvPr id="22" name="Flowchart: Magnetic Disk 21"/>
          <p:cNvSpPr/>
          <p:nvPr/>
        </p:nvSpPr>
        <p:spPr>
          <a:xfrm>
            <a:off x="1441532" y="3117850"/>
            <a:ext cx="914400" cy="909638"/>
          </a:xfrm>
          <a:prstGeom prst="flowChartMagneticDisk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Data &amp;</a:t>
            </a:r>
          </a:p>
          <a:p>
            <a:pPr algn="ctr">
              <a:defRPr/>
            </a:pPr>
            <a:r>
              <a:rPr lang="en-US" sz="1400" dirty="0"/>
              <a:t>Metadata</a:t>
            </a:r>
          </a:p>
        </p:txBody>
      </p:sp>
      <p:sp>
        <p:nvSpPr>
          <p:cNvPr id="31" name="Flowchart: Document 30"/>
          <p:cNvSpPr/>
          <p:nvPr/>
        </p:nvSpPr>
        <p:spPr>
          <a:xfrm>
            <a:off x="6203119" y="3252788"/>
            <a:ext cx="1098550" cy="639762"/>
          </a:xfrm>
          <a:prstGeom prst="flowChartDocumen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Network</a:t>
            </a:r>
          </a:p>
          <a:p>
            <a:pPr algn="ctr">
              <a:defRPr/>
            </a:pPr>
            <a:r>
              <a:rPr lang="en-US" sz="1400" dirty="0"/>
              <a:t>Adjustment</a:t>
            </a:r>
          </a:p>
        </p:txBody>
      </p:sp>
      <p:sp>
        <p:nvSpPr>
          <p:cNvPr id="77" name="Down Arrow 76"/>
          <p:cNvSpPr/>
          <p:nvPr/>
        </p:nvSpPr>
        <p:spPr>
          <a:xfrm>
            <a:off x="6604756" y="4206875"/>
            <a:ext cx="274638" cy="1223963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3" name="Right Arrow 82"/>
          <p:cNvSpPr/>
          <p:nvPr/>
        </p:nvSpPr>
        <p:spPr>
          <a:xfrm>
            <a:off x="5064274" y="3309938"/>
            <a:ext cx="1055687" cy="498475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Manager</a:t>
            </a:r>
          </a:p>
        </p:txBody>
      </p:sp>
      <p:grpSp>
        <p:nvGrpSpPr>
          <p:cNvPr id="18443" name="Group 86"/>
          <p:cNvGrpSpPr>
            <a:grpSpLocks/>
          </p:cNvGrpSpPr>
          <p:nvPr/>
        </p:nvGrpSpPr>
        <p:grpSpPr bwMode="auto">
          <a:xfrm>
            <a:off x="3699075" y="3130550"/>
            <a:ext cx="1281112" cy="914400"/>
            <a:chOff x="4114800" y="1828800"/>
            <a:chExt cx="1280160" cy="914400"/>
          </a:xfrm>
        </p:grpSpPr>
        <p:sp>
          <p:nvSpPr>
            <p:cNvPr id="25" name="Flowchart: Document 24"/>
            <p:cNvSpPr/>
            <p:nvPr/>
          </p:nvSpPr>
          <p:spPr>
            <a:xfrm>
              <a:off x="4114800" y="1828800"/>
              <a:ext cx="1005727" cy="639763"/>
            </a:xfrm>
            <a:prstGeom prst="flowChartDocument">
              <a:avLst/>
            </a:prstGeom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dirty="0"/>
                <a:t>Session</a:t>
              </a:r>
            </a:p>
            <a:p>
              <a:pPr algn="ctr">
                <a:defRPr/>
              </a:pPr>
              <a:r>
                <a:rPr lang="en-US" sz="1400" dirty="0"/>
                <a:t>Solution</a:t>
              </a:r>
            </a:p>
          </p:txBody>
        </p:sp>
        <p:sp>
          <p:nvSpPr>
            <p:cNvPr id="28" name="Flowchart: Document 27"/>
            <p:cNvSpPr/>
            <p:nvPr/>
          </p:nvSpPr>
          <p:spPr>
            <a:xfrm>
              <a:off x="4206807" y="1920875"/>
              <a:ext cx="1005727" cy="639763"/>
            </a:xfrm>
            <a:prstGeom prst="flowChartDocument">
              <a:avLst/>
            </a:prstGeom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dirty="0"/>
                <a:t>Session</a:t>
              </a:r>
            </a:p>
            <a:p>
              <a:pPr algn="ctr">
                <a:defRPr/>
              </a:pPr>
              <a:r>
                <a:rPr lang="en-US" sz="1400" dirty="0"/>
                <a:t>Solution</a:t>
              </a:r>
            </a:p>
          </p:txBody>
        </p:sp>
        <p:sp>
          <p:nvSpPr>
            <p:cNvPr id="26" name="Flowchart: Document 25"/>
            <p:cNvSpPr/>
            <p:nvPr/>
          </p:nvSpPr>
          <p:spPr>
            <a:xfrm>
              <a:off x="4297226" y="2011363"/>
              <a:ext cx="1005727" cy="639762"/>
            </a:xfrm>
            <a:prstGeom prst="flowChartDocument">
              <a:avLst/>
            </a:prstGeom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dirty="0"/>
                <a:t>Session</a:t>
              </a:r>
            </a:p>
            <a:p>
              <a:pPr algn="ctr">
                <a:defRPr/>
              </a:pPr>
              <a:r>
                <a:rPr lang="en-US" sz="1400" dirty="0"/>
                <a:t>Solution</a:t>
              </a:r>
            </a:p>
          </p:txBody>
        </p:sp>
        <p:sp>
          <p:nvSpPr>
            <p:cNvPr id="27" name="Flowchart: Document 26"/>
            <p:cNvSpPr/>
            <p:nvPr/>
          </p:nvSpPr>
          <p:spPr>
            <a:xfrm>
              <a:off x="4389233" y="2103438"/>
              <a:ext cx="1005727" cy="639762"/>
            </a:xfrm>
            <a:prstGeom prst="flowChartDocument">
              <a:avLst/>
            </a:prstGeom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dirty="0"/>
                <a:t>Session</a:t>
              </a:r>
            </a:p>
            <a:p>
              <a:pPr algn="ctr">
                <a:defRPr/>
              </a:pPr>
              <a:r>
                <a:rPr lang="en-US" sz="1400" dirty="0"/>
                <a:t>Solution</a:t>
              </a:r>
            </a:p>
          </p:txBody>
        </p:sp>
      </p:grpSp>
      <p:sp>
        <p:nvSpPr>
          <p:cNvPr id="88" name="Flowchart: Alternate Process 87"/>
          <p:cNvSpPr/>
          <p:nvPr/>
        </p:nvSpPr>
        <p:spPr>
          <a:xfrm>
            <a:off x="6264373" y="5578475"/>
            <a:ext cx="1004887" cy="50323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Copy </a:t>
            </a:r>
            <a:br>
              <a:rPr lang="en-US" sz="1400" dirty="0"/>
            </a:br>
            <a:r>
              <a:rPr lang="en-US" sz="1400" dirty="0"/>
              <a:t>To User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1885190" y="1927225"/>
            <a:ext cx="2163762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Your OPUS Project</a:t>
            </a:r>
          </a:p>
        </p:txBody>
      </p:sp>
      <p:sp>
        <p:nvSpPr>
          <p:cNvPr id="98" name="Down Arrow 97"/>
          <p:cNvSpPr/>
          <p:nvPr/>
        </p:nvSpPr>
        <p:spPr>
          <a:xfrm>
            <a:off x="4329312" y="4203700"/>
            <a:ext cx="274638" cy="1223963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9" name="Flowchart: Alternate Process 98"/>
          <p:cNvSpPr/>
          <p:nvPr/>
        </p:nvSpPr>
        <p:spPr>
          <a:xfrm>
            <a:off x="3949900" y="5578475"/>
            <a:ext cx="1006475" cy="503238"/>
          </a:xfrm>
          <a:prstGeom prst="flowChartAlternate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Copy </a:t>
            </a:r>
            <a:br>
              <a:rPr lang="en-US" sz="1400" dirty="0"/>
            </a:br>
            <a:r>
              <a:rPr lang="en-US" sz="1400" dirty="0"/>
              <a:t>To User</a:t>
            </a:r>
          </a:p>
        </p:txBody>
      </p:sp>
      <p:sp>
        <p:nvSpPr>
          <p:cNvPr id="100" name="Down Arrow 99"/>
          <p:cNvSpPr/>
          <p:nvPr/>
        </p:nvSpPr>
        <p:spPr>
          <a:xfrm>
            <a:off x="1751095" y="4206875"/>
            <a:ext cx="274637" cy="1223963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1" name="Flowchart: Alternate Process 100"/>
          <p:cNvSpPr/>
          <p:nvPr/>
        </p:nvSpPr>
        <p:spPr>
          <a:xfrm>
            <a:off x="1403432" y="5578475"/>
            <a:ext cx="1006475" cy="503238"/>
          </a:xfrm>
          <a:prstGeom prst="flowChartAlternate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Copy </a:t>
            </a:r>
            <a:br>
              <a:rPr lang="en-US" sz="1400" dirty="0"/>
            </a:br>
            <a:r>
              <a:rPr lang="en-US" sz="1400" dirty="0"/>
              <a:t>To User</a:t>
            </a:r>
          </a:p>
        </p:txBody>
      </p:sp>
      <p:sp>
        <p:nvSpPr>
          <p:cNvPr id="102" name="Left-Right Arrow 101"/>
          <p:cNvSpPr/>
          <p:nvPr/>
        </p:nvSpPr>
        <p:spPr>
          <a:xfrm>
            <a:off x="191327" y="3309938"/>
            <a:ext cx="1158875" cy="484187"/>
          </a:xfrm>
          <a:prstGeom prst="left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OPUS Solution</a:t>
            </a:r>
          </a:p>
        </p:txBody>
      </p:sp>
      <p:sp>
        <p:nvSpPr>
          <p:cNvPr id="103" name="Left-Right Arrow 102"/>
          <p:cNvSpPr/>
          <p:nvPr/>
        </p:nvSpPr>
        <p:spPr>
          <a:xfrm rot="1023123">
            <a:off x="203575" y="2496402"/>
            <a:ext cx="1158876" cy="485775"/>
          </a:xfrm>
          <a:prstGeom prst="left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OPUS Solution</a:t>
            </a:r>
          </a:p>
        </p:txBody>
      </p:sp>
      <p:sp>
        <p:nvSpPr>
          <p:cNvPr id="104" name="Left-Right Arrow 103"/>
          <p:cNvSpPr/>
          <p:nvPr/>
        </p:nvSpPr>
        <p:spPr>
          <a:xfrm rot="20622056">
            <a:off x="202524" y="4119966"/>
            <a:ext cx="1158877" cy="484188"/>
          </a:xfrm>
          <a:prstGeom prst="left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OPUS Solution</a:t>
            </a:r>
          </a:p>
        </p:txBody>
      </p:sp>
      <p:sp>
        <p:nvSpPr>
          <p:cNvPr id="37" name="Date Placeholder 3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B8975B-5D56-4ACD-90F5-DB3167D1385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39" name="Footer Placeholder 3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OPUS Roadmap</a:t>
            </a:r>
          </a:p>
        </p:txBody>
      </p:sp>
      <p:sp>
        <p:nvSpPr>
          <p:cNvPr id="29" name="Up Arrow 28"/>
          <p:cNvSpPr/>
          <p:nvPr/>
        </p:nvSpPr>
        <p:spPr>
          <a:xfrm rot="5400000">
            <a:off x="7357965" y="3313906"/>
            <a:ext cx="484187" cy="457200"/>
          </a:xfrm>
          <a:prstGeom prst="up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Flowchart: Alternate Process 29"/>
          <p:cNvSpPr/>
          <p:nvPr/>
        </p:nvSpPr>
        <p:spPr>
          <a:xfrm>
            <a:off x="7867128" y="3310499"/>
            <a:ext cx="1004887" cy="503238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Submit to</a:t>
            </a:r>
            <a:br>
              <a:rPr lang="en-US" sz="1400" dirty="0"/>
            </a:br>
            <a:r>
              <a:rPr lang="en-US" sz="1400" dirty="0"/>
              <a:t>NGS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D6082-6374-5AAB-685C-7960E6C6A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OPUS Static vs. OPUS Projects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EC9344-6EE1-2552-C1C7-7B4EA00381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solidFill>
                  <a:srgbClr val="0070C0"/>
                </a:solidFill>
              </a:rPr>
              <a:t>OPUS Static</a:t>
            </a:r>
          </a:p>
          <a:p>
            <a:pPr lvl="1"/>
            <a:r>
              <a:rPr lang="en-US" sz="2400" dirty="0">
                <a:solidFill>
                  <a:srgbClr val="0070C0"/>
                </a:solidFill>
              </a:rPr>
              <a:t>Simplicity, little flexibility</a:t>
            </a:r>
          </a:p>
          <a:p>
            <a:pPr lvl="1"/>
            <a:r>
              <a:rPr lang="en-US" sz="2400" dirty="0">
                <a:solidFill>
                  <a:srgbClr val="0070C0"/>
                </a:solidFill>
              </a:rPr>
              <a:t>One mark at a time</a:t>
            </a:r>
          </a:p>
          <a:p>
            <a:pPr lvl="1"/>
            <a:r>
              <a:rPr lang="en-US" sz="2400" dirty="0">
                <a:solidFill>
                  <a:srgbClr val="0070C0"/>
                </a:solidFill>
              </a:rPr>
              <a:t>No combining of multiple occupations in a least squares adjustment</a:t>
            </a:r>
          </a:p>
          <a:p>
            <a:r>
              <a:rPr lang="en-US" sz="2800" dirty="0">
                <a:solidFill>
                  <a:srgbClr val="0070C0"/>
                </a:solidFill>
              </a:rPr>
              <a:t>OPUS Projects</a:t>
            </a:r>
          </a:p>
          <a:p>
            <a:pPr lvl="1"/>
            <a:r>
              <a:rPr lang="en-US" sz="2400" dirty="0">
                <a:solidFill>
                  <a:srgbClr val="0070C0"/>
                </a:solidFill>
              </a:rPr>
              <a:t>Logical flexibility</a:t>
            </a:r>
          </a:p>
          <a:p>
            <a:pPr lvl="1"/>
            <a:r>
              <a:rPr lang="en-US" sz="2400" dirty="0">
                <a:solidFill>
                  <a:srgbClr val="0070C0"/>
                </a:solidFill>
              </a:rPr>
              <a:t>Multiple marks and multiple sessions</a:t>
            </a:r>
          </a:p>
          <a:p>
            <a:pPr lvl="1"/>
            <a:r>
              <a:rPr lang="en-US" sz="2400" dirty="0">
                <a:solidFill>
                  <a:srgbClr val="0070C0"/>
                </a:solidFill>
              </a:rPr>
              <a:t>Simultaneous least squares adjustment</a:t>
            </a:r>
          </a:p>
          <a:p>
            <a:pPr lvl="1"/>
            <a:endParaRPr lang="en-US" sz="2400" dirty="0">
              <a:solidFill>
                <a:srgbClr val="0070C0"/>
              </a:solidFill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FABDCB-6572-B0B8-B793-11E086A02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AF1B9E-94CC-F8FF-A049-35FA7D7C4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OPUS Roadmap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F47360-AD34-F891-2A5B-59FC2A3FF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20C3D0-729A-4A15-8E23-72CBC95666E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261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45FA8-5ED7-4F56-A43D-89509F373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0070C0"/>
                </a:solidFill>
              </a:rPr>
              <a:t>6 Observations on 1 Mark (OP Static)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2276EA-9928-4131-8819-201F3E5BE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5B0761-ACD7-4B7A-A063-852AA5971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OPUS Roadmap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504CBA-8F8E-4FC2-96E1-F2E164B66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20C3D0-729A-4A15-8E23-72CBC95666E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A550378-F53F-422D-A3D8-D0799E822CB7}"/>
              </a:ext>
            </a:extLst>
          </p:cNvPr>
          <p:cNvSpPr txBox="1"/>
          <p:nvPr/>
        </p:nvSpPr>
        <p:spPr>
          <a:xfrm>
            <a:off x="5493113" y="5361747"/>
            <a:ext cx="35686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6 independent solutions using differing nearby CORS (A - F), no distant CORS, no least squares adjustment.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687A89-8F88-0B7D-D9B1-D39CB43445B4}"/>
              </a:ext>
            </a:extLst>
          </p:cNvPr>
          <p:cNvSpPr txBox="1"/>
          <p:nvPr/>
        </p:nvSpPr>
        <p:spPr>
          <a:xfrm>
            <a:off x="1790544" y="1123176"/>
            <a:ext cx="44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015CBCF-BF7D-DD68-F123-6188AB7AE59F}"/>
              </a:ext>
            </a:extLst>
          </p:cNvPr>
          <p:cNvGrpSpPr/>
          <p:nvPr/>
        </p:nvGrpSpPr>
        <p:grpSpPr>
          <a:xfrm>
            <a:off x="457200" y="1407394"/>
            <a:ext cx="1556366" cy="1880114"/>
            <a:chOff x="457200" y="1407394"/>
            <a:chExt cx="1556366" cy="1880114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735B67C5-61CE-433B-AC72-1B84710A994F}"/>
                </a:ext>
              </a:extLst>
            </p:cNvPr>
            <p:cNvGrpSpPr/>
            <p:nvPr/>
          </p:nvGrpSpPr>
          <p:grpSpPr>
            <a:xfrm>
              <a:off x="875574" y="1477787"/>
              <a:ext cx="1137992" cy="1710369"/>
              <a:chOff x="875574" y="1477787"/>
              <a:chExt cx="1137992" cy="1710369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48DC22BE-1773-412A-8A74-C5DDDDC5B282}"/>
                  </a:ext>
                </a:extLst>
              </p:cNvPr>
              <p:cNvSpPr/>
              <p:nvPr/>
            </p:nvSpPr>
            <p:spPr>
              <a:xfrm>
                <a:off x="1408883" y="2181716"/>
                <a:ext cx="186813" cy="19910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5A67378B-2C96-433C-BD35-6025C1965B62}"/>
                  </a:ext>
                </a:extLst>
              </p:cNvPr>
              <p:cNvSpPr/>
              <p:nvPr/>
            </p:nvSpPr>
            <p:spPr>
              <a:xfrm>
                <a:off x="875574" y="1577339"/>
                <a:ext cx="186813" cy="1991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1DE13FDE-D54D-49CA-820E-120EECB21261}"/>
                  </a:ext>
                </a:extLst>
              </p:cNvPr>
              <p:cNvSpPr/>
              <p:nvPr/>
            </p:nvSpPr>
            <p:spPr>
              <a:xfrm>
                <a:off x="1826753" y="1477787"/>
                <a:ext cx="186813" cy="1991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FD7A0FF3-A6CA-4DBF-BA4B-84315FECDCC6}"/>
                  </a:ext>
                </a:extLst>
              </p:cNvPr>
              <p:cNvSpPr/>
              <p:nvPr/>
            </p:nvSpPr>
            <p:spPr>
              <a:xfrm>
                <a:off x="1080368" y="2989053"/>
                <a:ext cx="186813" cy="1991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D21E57D7-D7C5-486A-838D-26C0C6B5092D}"/>
                  </a:ext>
                </a:extLst>
              </p:cNvPr>
              <p:cNvCxnSpPr>
                <a:stCxn id="8" idx="5"/>
                <a:endCxn id="7" idx="1"/>
              </p:cNvCxnSpPr>
              <p:nvPr/>
            </p:nvCxnSpPr>
            <p:spPr>
              <a:xfrm>
                <a:off x="1035029" y="1747284"/>
                <a:ext cx="401212" cy="46359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53FBE54B-0EF4-4283-B154-7FA6E6607502}"/>
                  </a:ext>
                </a:extLst>
              </p:cNvPr>
              <p:cNvCxnSpPr>
                <a:cxnSpLocks/>
                <a:stCxn id="9" idx="3"/>
                <a:endCxn id="7" idx="7"/>
              </p:cNvCxnSpPr>
              <p:nvPr/>
            </p:nvCxnSpPr>
            <p:spPr>
              <a:xfrm flipH="1">
                <a:off x="1568338" y="1647732"/>
                <a:ext cx="285773" cy="56314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F16EC30A-10A2-4BC8-AE3C-0408A82164E6}"/>
                  </a:ext>
                </a:extLst>
              </p:cNvPr>
              <p:cNvCxnSpPr>
                <a:cxnSpLocks/>
                <a:stCxn id="10" idx="7"/>
                <a:endCxn id="7" idx="3"/>
              </p:cNvCxnSpPr>
              <p:nvPr/>
            </p:nvCxnSpPr>
            <p:spPr>
              <a:xfrm flipV="1">
                <a:off x="1239823" y="2351661"/>
                <a:ext cx="196418" cy="66655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7EC4F0A8-1B94-7F8E-EE20-8B9105DFD9DA}"/>
                </a:ext>
              </a:extLst>
            </p:cNvPr>
            <p:cNvSpPr txBox="1"/>
            <p:nvPr/>
          </p:nvSpPr>
          <p:spPr>
            <a:xfrm>
              <a:off x="457200" y="1407394"/>
              <a:ext cx="445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2B640CF-DC95-38AE-2D1B-8D23A5B13A35}"/>
                </a:ext>
              </a:extLst>
            </p:cNvPr>
            <p:cNvSpPr txBox="1"/>
            <p:nvPr/>
          </p:nvSpPr>
          <p:spPr>
            <a:xfrm>
              <a:off x="750914" y="2918176"/>
              <a:ext cx="445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D574457D-5E4D-AEA8-29D7-E89ED15BF4D9}"/>
              </a:ext>
            </a:extLst>
          </p:cNvPr>
          <p:cNvGrpSpPr/>
          <p:nvPr/>
        </p:nvGrpSpPr>
        <p:grpSpPr>
          <a:xfrm>
            <a:off x="556455" y="3557358"/>
            <a:ext cx="1767740" cy="2325071"/>
            <a:chOff x="556455" y="3557358"/>
            <a:chExt cx="1767740" cy="2325071"/>
          </a:xfrm>
        </p:grpSpPr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645F7A8E-AB41-481E-BAE2-1FF2DA8A6B3A}"/>
                </a:ext>
              </a:extLst>
            </p:cNvPr>
            <p:cNvGrpSpPr/>
            <p:nvPr/>
          </p:nvGrpSpPr>
          <p:grpSpPr>
            <a:xfrm>
              <a:off x="833878" y="3881446"/>
              <a:ext cx="1137992" cy="1894977"/>
              <a:chOff x="833878" y="3881446"/>
              <a:chExt cx="1137992" cy="1894977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2A2D5771-46EB-4ECF-A8C7-61845E53A7AF}"/>
                  </a:ext>
                </a:extLst>
              </p:cNvPr>
              <p:cNvSpPr/>
              <p:nvPr/>
            </p:nvSpPr>
            <p:spPr>
              <a:xfrm>
                <a:off x="1367187" y="4585375"/>
                <a:ext cx="186813" cy="19910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8B9576A4-D20B-444F-8897-1794008D992D}"/>
                  </a:ext>
                </a:extLst>
              </p:cNvPr>
              <p:cNvSpPr/>
              <p:nvPr/>
            </p:nvSpPr>
            <p:spPr>
              <a:xfrm>
                <a:off x="833878" y="3980998"/>
                <a:ext cx="186813" cy="1991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73230F82-E144-423A-9928-E9CDC4DBFB5F}"/>
                  </a:ext>
                </a:extLst>
              </p:cNvPr>
              <p:cNvSpPr/>
              <p:nvPr/>
            </p:nvSpPr>
            <p:spPr>
              <a:xfrm>
                <a:off x="1785057" y="3881446"/>
                <a:ext cx="186813" cy="1991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F7BB4232-4DD9-4E1B-9414-8022092ECA4F}"/>
                  </a:ext>
                </a:extLst>
              </p:cNvPr>
              <p:cNvSpPr/>
              <p:nvPr/>
            </p:nvSpPr>
            <p:spPr>
              <a:xfrm>
                <a:off x="927284" y="5577320"/>
                <a:ext cx="186813" cy="1991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47BA36F6-9B87-49DA-8886-A7F44656157D}"/>
                  </a:ext>
                </a:extLst>
              </p:cNvPr>
              <p:cNvCxnSpPr>
                <a:stCxn id="41" idx="5"/>
                <a:endCxn id="40" idx="1"/>
              </p:cNvCxnSpPr>
              <p:nvPr/>
            </p:nvCxnSpPr>
            <p:spPr>
              <a:xfrm>
                <a:off x="993333" y="4150943"/>
                <a:ext cx="401212" cy="46359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1661AB4D-EFC7-4EB2-96D7-1CB17188DFAC}"/>
                  </a:ext>
                </a:extLst>
              </p:cNvPr>
              <p:cNvCxnSpPr>
                <a:cxnSpLocks/>
                <a:stCxn id="42" idx="3"/>
                <a:endCxn id="40" idx="7"/>
              </p:cNvCxnSpPr>
              <p:nvPr/>
            </p:nvCxnSpPr>
            <p:spPr>
              <a:xfrm flipH="1">
                <a:off x="1526642" y="4051391"/>
                <a:ext cx="285773" cy="56314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D598FEA7-AF99-42B7-8D82-D05037358856}"/>
                  </a:ext>
                </a:extLst>
              </p:cNvPr>
              <p:cNvCxnSpPr>
                <a:cxnSpLocks/>
                <a:stCxn id="43" idx="7"/>
                <a:endCxn id="40" idx="3"/>
              </p:cNvCxnSpPr>
              <p:nvPr/>
            </p:nvCxnSpPr>
            <p:spPr>
              <a:xfrm flipV="1">
                <a:off x="1086739" y="4755320"/>
                <a:ext cx="307806" cy="85115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F1BCC41-CFB9-2007-A875-64683A53CB46}"/>
                </a:ext>
              </a:extLst>
            </p:cNvPr>
            <p:cNvSpPr txBox="1"/>
            <p:nvPr/>
          </p:nvSpPr>
          <p:spPr>
            <a:xfrm>
              <a:off x="556455" y="3709622"/>
              <a:ext cx="445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C753FD4-8976-DC4C-D0BA-E0FB7D8CB397}"/>
                </a:ext>
              </a:extLst>
            </p:cNvPr>
            <p:cNvSpPr txBox="1"/>
            <p:nvPr/>
          </p:nvSpPr>
          <p:spPr>
            <a:xfrm>
              <a:off x="1878463" y="3557358"/>
              <a:ext cx="445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1144D4A-6DB1-ABA5-EE05-15AE226CBE32}"/>
                </a:ext>
              </a:extLst>
            </p:cNvPr>
            <p:cNvSpPr txBox="1"/>
            <p:nvPr/>
          </p:nvSpPr>
          <p:spPr>
            <a:xfrm>
              <a:off x="595714" y="5513097"/>
              <a:ext cx="445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B4F32D02-7B84-0488-B301-FC5F3FACEC2B}"/>
              </a:ext>
            </a:extLst>
          </p:cNvPr>
          <p:cNvGrpSpPr/>
          <p:nvPr/>
        </p:nvGrpSpPr>
        <p:grpSpPr>
          <a:xfrm>
            <a:off x="3658115" y="1149259"/>
            <a:ext cx="1700493" cy="2109744"/>
            <a:chOff x="3658115" y="1149259"/>
            <a:chExt cx="1700493" cy="2109744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12C708FE-68B5-478B-B646-EA606D597342}"/>
                </a:ext>
              </a:extLst>
            </p:cNvPr>
            <p:cNvGrpSpPr/>
            <p:nvPr/>
          </p:nvGrpSpPr>
          <p:grpSpPr>
            <a:xfrm>
              <a:off x="4005941" y="1477787"/>
              <a:ext cx="1137992" cy="1682062"/>
              <a:chOff x="4005941" y="1477787"/>
              <a:chExt cx="1137992" cy="1682062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84FE456D-D91A-416C-A946-1EF10A00EC1C}"/>
                  </a:ext>
                </a:extLst>
              </p:cNvPr>
              <p:cNvSpPr/>
              <p:nvPr/>
            </p:nvSpPr>
            <p:spPr>
              <a:xfrm>
                <a:off x="4539250" y="2181716"/>
                <a:ext cx="186813" cy="19910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F541D1A7-6521-4751-A39E-C7B12A28C5B9}"/>
                  </a:ext>
                </a:extLst>
              </p:cNvPr>
              <p:cNvSpPr/>
              <p:nvPr/>
            </p:nvSpPr>
            <p:spPr>
              <a:xfrm>
                <a:off x="4005941" y="1577339"/>
                <a:ext cx="186813" cy="1991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2483B54F-E169-4B1F-BE2C-BE81A821CF77}"/>
                  </a:ext>
                </a:extLst>
              </p:cNvPr>
              <p:cNvSpPr/>
              <p:nvPr/>
            </p:nvSpPr>
            <p:spPr>
              <a:xfrm>
                <a:off x="4957120" y="1477787"/>
                <a:ext cx="186813" cy="1991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655FE1C6-ADA7-4BEF-964B-C1F3D6BE4D01}"/>
                  </a:ext>
                </a:extLst>
              </p:cNvPr>
              <p:cNvSpPr/>
              <p:nvPr/>
            </p:nvSpPr>
            <p:spPr>
              <a:xfrm>
                <a:off x="4071989" y="2960746"/>
                <a:ext cx="186813" cy="1991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CEBFCD47-FF43-423F-9EBD-11888DC2E2C5}"/>
                  </a:ext>
                </a:extLst>
              </p:cNvPr>
              <p:cNvCxnSpPr>
                <a:stCxn id="27" idx="5"/>
                <a:endCxn id="26" idx="1"/>
              </p:cNvCxnSpPr>
              <p:nvPr/>
            </p:nvCxnSpPr>
            <p:spPr>
              <a:xfrm>
                <a:off x="4165396" y="1747284"/>
                <a:ext cx="401212" cy="46359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9EA1973C-B567-42F6-86DC-F43AF77313BB}"/>
                  </a:ext>
                </a:extLst>
              </p:cNvPr>
              <p:cNvCxnSpPr>
                <a:cxnSpLocks/>
                <a:stCxn id="28" idx="3"/>
                <a:endCxn id="26" idx="7"/>
              </p:cNvCxnSpPr>
              <p:nvPr/>
            </p:nvCxnSpPr>
            <p:spPr>
              <a:xfrm flipH="1">
                <a:off x="4698705" y="1647732"/>
                <a:ext cx="285773" cy="56314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281EE446-B895-43BC-A93B-47E8445113CA}"/>
                  </a:ext>
                </a:extLst>
              </p:cNvPr>
              <p:cNvCxnSpPr>
                <a:cxnSpLocks/>
                <a:stCxn id="29" idx="7"/>
                <a:endCxn id="26" idx="3"/>
              </p:cNvCxnSpPr>
              <p:nvPr/>
            </p:nvCxnSpPr>
            <p:spPr>
              <a:xfrm flipV="1">
                <a:off x="4231444" y="2351661"/>
                <a:ext cx="335164" cy="63824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BC5BDFE-8354-756F-437C-12FFA0BD4944}"/>
                </a:ext>
              </a:extLst>
            </p:cNvPr>
            <p:cNvSpPr txBox="1"/>
            <p:nvPr/>
          </p:nvSpPr>
          <p:spPr>
            <a:xfrm>
              <a:off x="3658115" y="1293605"/>
              <a:ext cx="445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E43FDAC-5FD7-D777-755A-39728BD22E10}"/>
                </a:ext>
              </a:extLst>
            </p:cNvPr>
            <p:cNvSpPr txBox="1"/>
            <p:nvPr/>
          </p:nvSpPr>
          <p:spPr>
            <a:xfrm>
              <a:off x="4912876" y="1149259"/>
              <a:ext cx="445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9EAE215-6E15-AD2B-57BD-A9160B244081}"/>
                </a:ext>
              </a:extLst>
            </p:cNvPr>
            <p:cNvSpPr txBox="1"/>
            <p:nvPr/>
          </p:nvSpPr>
          <p:spPr>
            <a:xfrm>
              <a:off x="3700772" y="2889671"/>
              <a:ext cx="445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ACE332E0-8C9F-DE1A-DBBA-4D61814DDBD2}"/>
              </a:ext>
            </a:extLst>
          </p:cNvPr>
          <p:cNvGrpSpPr/>
          <p:nvPr/>
        </p:nvGrpSpPr>
        <p:grpSpPr>
          <a:xfrm>
            <a:off x="6404507" y="1055139"/>
            <a:ext cx="1935797" cy="2090273"/>
            <a:chOff x="6404507" y="1055139"/>
            <a:chExt cx="1935797" cy="2090273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9E41DA64-4272-4D18-8E41-72135EE3FE95}"/>
                </a:ext>
              </a:extLst>
            </p:cNvPr>
            <p:cNvGrpSpPr/>
            <p:nvPr/>
          </p:nvGrpSpPr>
          <p:grpSpPr>
            <a:xfrm>
              <a:off x="6756580" y="1407394"/>
              <a:ext cx="1137992" cy="1643773"/>
              <a:chOff x="6756580" y="1407394"/>
              <a:chExt cx="1137992" cy="1643773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4706303F-A7DF-4A00-95CB-13FA1FFF578E}"/>
                  </a:ext>
                </a:extLst>
              </p:cNvPr>
              <p:cNvSpPr/>
              <p:nvPr/>
            </p:nvSpPr>
            <p:spPr>
              <a:xfrm>
                <a:off x="7289889" y="2111323"/>
                <a:ext cx="186813" cy="19910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95228AE9-C272-46B9-9BA2-94AF4C952FAC}"/>
                  </a:ext>
                </a:extLst>
              </p:cNvPr>
              <p:cNvSpPr/>
              <p:nvPr/>
            </p:nvSpPr>
            <p:spPr>
              <a:xfrm>
                <a:off x="6756580" y="1506946"/>
                <a:ext cx="186813" cy="1991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B8A9048D-BFA5-4945-BCB4-516A6DC624F8}"/>
                  </a:ext>
                </a:extLst>
              </p:cNvPr>
              <p:cNvSpPr/>
              <p:nvPr/>
            </p:nvSpPr>
            <p:spPr>
              <a:xfrm>
                <a:off x="7707759" y="1407394"/>
                <a:ext cx="186813" cy="1991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D65CEBB6-C5A4-4901-A29B-2E1BAE48AE0E}"/>
                  </a:ext>
                </a:extLst>
              </p:cNvPr>
              <p:cNvSpPr/>
              <p:nvPr/>
            </p:nvSpPr>
            <p:spPr>
              <a:xfrm>
                <a:off x="7666062" y="2852064"/>
                <a:ext cx="186813" cy="1991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0C513B01-1C12-4CB3-9BB3-FD68B57E5B3F}"/>
                  </a:ext>
                </a:extLst>
              </p:cNvPr>
              <p:cNvCxnSpPr>
                <a:stCxn id="34" idx="5"/>
                <a:endCxn id="33" idx="1"/>
              </p:cNvCxnSpPr>
              <p:nvPr/>
            </p:nvCxnSpPr>
            <p:spPr>
              <a:xfrm>
                <a:off x="6916035" y="1676891"/>
                <a:ext cx="401212" cy="46359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E9F85168-3FAE-4AFE-B709-9872D3FE3F1F}"/>
                  </a:ext>
                </a:extLst>
              </p:cNvPr>
              <p:cNvCxnSpPr>
                <a:cxnSpLocks/>
                <a:stCxn id="35" idx="3"/>
                <a:endCxn id="33" idx="7"/>
              </p:cNvCxnSpPr>
              <p:nvPr/>
            </p:nvCxnSpPr>
            <p:spPr>
              <a:xfrm flipH="1">
                <a:off x="7449344" y="1577339"/>
                <a:ext cx="285773" cy="56314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D7280EE6-CDD3-40DC-B641-C0DEBC3F41E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439512" y="2261604"/>
                <a:ext cx="310125" cy="57079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D0CE421-AF09-ADBE-2FB4-F2E405D37DF4}"/>
                </a:ext>
              </a:extLst>
            </p:cNvPr>
            <p:cNvSpPr txBox="1"/>
            <p:nvPr/>
          </p:nvSpPr>
          <p:spPr>
            <a:xfrm>
              <a:off x="7894572" y="2776080"/>
              <a:ext cx="445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2903D59-592A-4059-1C1D-1AC49E05DC7E}"/>
                </a:ext>
              </a:extLst>
            </p:cNvPr>
            <p:cNvSpPr txBox="1"/>
            <p:nvPr/>
          </p:nvSpPr>
          <p:spPr>
            <a:xfrm>
              <a:off x="6404507" y="1307558"/>
              <a:ext cx="445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E4DE080-7618-FD11-2D37-B77967115447}"/>
                </a:ext>
              </a:extLst>
            </p:cNvPr>
            <p:cNvSpPr txBox="1"/>
            <p:nvPr/>
          </p:nvSpPr>
          <p:spPr>
            <a:xfrm>
              <a:off x="7661078" y="1055139"/>
              <a:ext cx="445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5A7AB5A8-760D-1123-A83A-157FF1B40480}"/>
              </a:ext>
            </a:extLst>
          </p:cNvPr>
          <p:cNvGrpSpPr/>
          <p:nvPr/>
        </p:nvGrpSpPr>
        <p:grpSpPr>
          <a:xfrm>
            <a:off x="3695739" y="3705623"/>
            <a:ext cx="2061154" cy="2142667"/>
            <a:chOff x="3695739" y="3705623"/>
            <a:chExt cx="2061154" cy="2142667"/>
          </a:xfrm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345BF67E-52A8-42A5-82DE-30811C749EE1}"/>
                </a:ext>
              </a:extLst>
            </p:cNvPr>
            <p:cNvGrpSpPr/>
            <p:nvPr/>
          </p:nvGrpSpPr>
          <p:grpSpPr>
            <a:xfrm>
              <a:off x="4031101" y="3910924"/>
              <a:ext cx="1264356" cy="1865499"/>
              <a:chOff x="4040902" y="3910924"/>
              <a:chExt cx="1264356" cy="1865499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E25C8368-A0CB-4A3E-8F6F-CF5C76122756}"/>
                  </a:ext>
                </a:extLst>
              </p:cNvPr>
              <p:cNvSpPr/>
              <p:nvPr/>
            </p:nvSpPr>
            <p:spPr>
              <a:xfrm>
                <a:off x="4497554" y="4585375"/>
                <a:ext cx="186813" cy="19910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72AD42E3-797E-46D9-83EE-F4BEDA265288}"/>
                  </a:ext>
                </a:extLst>
              </p:cNvPr>
              <p:cNvSpPr/>
              <p:nvPr/>
            </p:nvSpPr>
            <p:spPr>
              <a:xfrm>
                <a:off x="4040902" y="3910924"/>
                <a:ext cx="186813" cy="1991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FCA08CD9-17DE-4F08-9DC3-045B116264A1}"/>
                  </a:ext>
                </a:extLst>
              </p:cNvPr>
              <p:cNvSpPr/>
              <p:nvPr/>
            </p:nvSpPr>
            <p:spPr>
              <a:xfrm>
                <a:off x="5118445" y="3975403"/>
                <a:ext cx="186813" cy="1991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0E318B0B-C18E-4FA3-ADC5-DB6EA8F9863F}"/>
                  </a:ext>
                </a:extLst>
              </p:cNvPr>
              <p:cNvSpPr/>
              <p:nvPr/>
            </p:nvSpPr>
            <p:spPr>
              <a:xfrm>
                <a:off x="4726063" y="5577320"/>
                <a:ext cx="186813" cy="1991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48202237-D183-47F2-9FB5-5F138AFD831C}"/>
                  </a:ext>
                </a:extLst>
              </p:cNvPr>
              <p:cNvCxnSpPr>
                <a:stCxn id="48" idx="5"/>
                <a:endCxn id="47" idx="1"/>
              </p:cNvCxnSpPr>
              <p:nvPr/>
            </p:nvCxnSpPr>
            <p:spPr>
              <a:xfrm>
                <a:off x="4200357" y="4080869"/>
                <a:ext cx="324555" cy="53366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D0E5F203-3C91-4531-BB9C-26BFD8D33A92}"/>
                  </a:ext>
                </a:extLst>
              </p:cNvPr>
              <p:cNvCxnSpPr>
                <a:cxnSpLocks/>
                <a:stCxn id="49" idx="3"/>
                <a:endCxn id="47" idx="7"/>
              </p:cNvCxnSpPr>
              <p:nvPr/>
            </p:nvCxnSpPr>
            <p:spPr>
              <a:xfrm flipH="1">
                <a:off x="4657009" y="4145348"/>
                <a:ext cx="488794" cy="46918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45BF63C8-A02B-4685-B036-0C6A91E41392}"/>
                  </a:ext>
                </a:extLst>
              </p:cNvPr>
              <p:cNvCxnSpPr>
                <a:cxnSpLocks/>
                <a:stCxn id="50" idx="0"/>
                <a:endCxn id="47" idx="4"/>
              </p:cNvCxnSpPr>
              <p:nvPr/>
            </p:nvCxnSpPr>
            <p:spPr>
              <a:xfrm flipH="1" flipV="1">
                <a:off x="4590961" y="4784478"/>
                <a:ext cx="228509" cy="79284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9CC453A4-FE6F-8DD8-8381-F77A58BE3841}"/>
                </a:ext>
              </a:extLst>
            </p:cNvPr>
            <p:cNvSpPr txBox="1"/>
            <p:nvPr/>
          </p:nvSpPr>
          <p:spPr>
            <a:xfrm>
              <a:off x="3695739" y="3705623"/>
              <a:ext cx="445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EC9EF0F4-25B6-EEBA-1431-722E32AC7667}"/>
                </a:ext>
              </a:extLst>
            </p:cNvPr>
            <p:cNvSpPr txBox="1"/>
            <p:nvPr/>
          </p:nvSpPr>
          <p:spPr>
            <a:xfrm>
              <a:off x="4886722" y="5478958"/>
              <a:ext cx="445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2B77FA1F-A1A1-5E15-8690-CF9D261FD68B}"/>
                </a:ext>
              </a:extLst>
            </p:cNvPr>
            <p:cNvSpPr txBox="1"/>
            <p:nvPr/>
          </p:nvSpPr>
          <p:spPr>
            <a:xfrm>
              <a:off x="5311161" y="3841575"/>
              <a:ext cx="445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E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11C22085-D960-85E6-F087-68701F5E3B97}"/>
              </a:ext>
            </a:extLst>
          </p:cNvPr>
          <p:cNvGrpSpPr/>
          <p:nvPr/>
        </p:nvGrpSpPr>
        <p:grpSpPr>
          <a:xfrm>
            <a:off x="6221257" y="3682059"/>
            <a:ext cx="2215137" cy="1559588"/>
            <a:chOff x="6221257" y="3682059"/>
            <a:chExt cx="2215137" cy="1559588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F00481D2-EE7F-4FFD-B69E-5EAC4E3088CD}"/>
                </a:ext>
              </a:extLst>
            </p:cNvPr>
            <p:cNvGrpSpPr/>
            <p:nvPr/>
          </p:nvGrpSpPr>
          <p:grpSpPr>
            <a:xfrm>
              <a:off x="6569767" y="3809653"/>
              <a:ext cx="1419028" cy="1431994"/>
              <a:chOff x="6569767" y="3809653"/>
              <a:chExt cx="1419028" cy="1431994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5881DDDD-0414-4B89-B679-D8411DA1A6CF}"/>
                  </a:ext>
                </a:extLst>
              </p:cNvPr>
              <p:cNvSpPr/>
              <p:nvPr/>
            </p:nvSpPr>
            <p:spPr>
              <a:xfrm>
                <a:off x="7248193" y="4514982"/>
                <a:ext cx="186813" cy="19910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099FBCDE-A404-4195-8BA0-C920C50C46D3}"/>
                  </a:ext>
                </a:extLst>
              </p:cNvPr>
              <p:cNvSpPr/>
              <p:nvPr/>
            </p:nvSpPr>
            <p:spPr>
              <a:xfrm>
                <a:off x="6569767" y="3809653"/>
                <a:ext cx="186813" cy="1991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F8BB6AA0-DEDE-43E3-825E-E3C892C226F0}"/>
                  </a:ext>
                </a:extLst>
              </p:cNvPr>
              <p:cNvSpPr/>
              <p:nvPr/>
            </p:nvSpPr>
            <p:spPr>
              <a:xfrm>
                <a:off x="7801982" y="3926690"/>
                <a:ext cx="186813" cy="1991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EB09C5C4-AEF1-49AC-A6E1-FFE616AB5592}"/>
                  </a:ext>
                </a:extLst>
              </p:cNvPr>
              <p:cNvSpPr/>
              <p:nvPr/>
            </p:nvSpPr>
            <p:spPr>
              <a:xfrm>
                <a:off x="6756580" y="5042544"/>
                <a:ext cx="186813" cy="1991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14452B7B-C45C-4607-89D9-6AB605F7FC02}"/>
                  </a:ext>
                </a:extLst>
              </p:cNvPr>
              <p:cNvCxnSpPr>
                <a:stCxn id="55" idx="5"/>
                <a:endCxn id="54" idx="1"/>
              </p:cNvCxnSpPr>
              <p:nvPr/>
            </p:nvCxnSpPr>
            <p:spPr>
              <a:xfrm>
                <a:off x="6729222" y="3979598"/>
                <a:ext cx="546329" cy="56454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5DEE9F1B-358A-4096-BD83-067E87BA5FE7}"/>
                  </a:ext>
                </a:extLst>
              </p:cNvPr>
              <p:cNvCxnSpPr>
                <a:cxnSpLocks/>
                <a:stCxn id="56" idx="3"/>
                <a:endCxn id="54" idx="7"/>
              </p:cNvCxnSpPr>
              <p:nvPr/>
            </p:nvCxnSpPr>
            <p:spPr>
              <a:xfrm flipH="1">
                <a:off x="7407648" y="4096635"/>
                <a:ext cx="421692" cy="44750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009142D6-8F27-4C49-A456-160B92B4D8F5}"/>
                  </a:ext>
                </a:extLst>
              </p:cNvPr>
              <p:cNvCxnSpPr>
                <a:cxnSpLocks/>
                <a:stCxn id="57" idx="7"/>
                <a:endCxn id="54" idx="3"/>
              </p:cNvCxnSpPr>
              <p:nvPr/>
            </p:nvCxnSpPr>
            <p:spPr>
              <a:xfrm flipV="1">
                <a:off x="6916035" y="4684927"/>
                <a:ext cx="359516" cy="38677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46E15F5-6C7E-E802-5EDF-1689F12AC9CC}"/>
                </a:ext>
              </a:extLst>
            </p:cNvPr>
            <p:cNvSpPr txBox="1"/>
            <p:nvPr/>
          </p:nvSpPr>
          <p:spPr>
            <a:xfrm>
              <a:off x="7990662" y="3841575"/>
              <a:ext cx="445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E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2BECC908-1F03-417C-0903-6386A55D0971}"/>
                </a:ext>
              </a:extLst>
            </p:cNvPr>
            <p:cNvSpPr txBox="1"/>
            <p:nvPr/>
          </p:nvSpPr>
          <p:spPr>
            <a:xfrm>
              <a:off x="6221257" y="3682059"/>
              <a:ext cx="445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8435A6B3-3C86-BEF0-B6F4-EF55BE2BB4FF}"/>
                </a:ext>
              </a:extLst>
            </p:cNvPr>
            <p:cNvSpPr txBox="1"/>
            <p:nvPr/>
          </p:nvSpPr>
          <p:spPr>
            <a:xfrm>
              <a:off x="6408546" y="4832899"/>
              <a:ext cx="445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F</a:t>
              </a:r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E0A7927F-E0FA-728D-F607-DE5E766762D5}"/>
              </a:ext>
            </a:extLst>
          </p:cNvPr>
          <p:cNvSpPr txBox="1"/>
          <p:nvPr/>
        </p:nvSpPr>
        <p:spPr>
          <a:xfrm>
            <a:off x="1709530" y="2310426"/>
            <a:ext cx="44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1B99D9-B7F2-AB19-1CD6-C29A509EB3BE}"/>
              </a:ext>
            </a:extLst>
          </p:cNvPr>
          <p:cNvSpPr txBox="1"/>
          <p:nvPr/>
        </p:nvSpPr>
        <p:spPr>
          <a:xfrm>
            <a:off x="4821335" y="2131505"/>
            <a:ext cx="44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01B94D6-22E9-00D5-43EE-FBA4025F7C3A}"/>
              </a:ext>
            </a:extLst>
          </p:cNvPr>
          <p:cNvSpPr txBox="1"/>
          <p:nvPr/>
        </p:nvSpPr>
        <p:spPr>
          <a:xfrm>
            <a:off x="7565354" y="2094113"/>
            <a:ext cx="44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EC9DF91-6DFE-2EE7-90C5-76F81E00C233}"/>
              </a:ext>
            </a:extLst>
          </p:cNvPr>
          <p:cNvSpPr txBox="1"/>
          <p:nvPr/>
        </p:nvSpPr>
        <p:spPr>
          <a:xfrm>
            <a:off x="1704988" y="4582125"/>
            <a:ext cx="44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B794BAF-1D4A-58FE-3DC3-0E7586828A1D}"/>
              </a:ext>
            </a:extLst>
          </p:cNvPr>
          <p:cNvSpPr txBox="1"/>
          <p:nvPr/>
        </p:nvSpPr>
        <p:spPr>
          <a:xfrm>
            <a:off x="4783970" y="4562494"/>
            <a:ext cx="44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48F26BCF-C2A8-8D65-8EAA-EBD4564C40EB}"/>
              </a:ext>
            </a:extLst>
          </p:cNvPr>
          <p:cNvSpPr txBox="1"/>
          <p:nvPr/>
        </p:nvSpPr>
        <p:spPr>
          <a:xfrm>
            <a:off x="7526771" y="4479574"/>
            <a:ext cx="44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141007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BA87E-2B08-4FC4-806D-DE418CE4E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0070C0"/>
                </a:solidFill>
              </a:rPr>
              <a:t>6 Observations on 1 Mark (OP Projects)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92FAE-19D4-463B-803B-74D7E0D50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4C8726-5635-4289-BF37-D30AE1473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OPUS Roadmap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F9BC4-F686-4EE1-BD1E-93AADDF79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20C3D0-729A-4A15-8E23-72CBC95666E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0F79DDC-03A0-4AFF-95EE-AA138EE0CF02}"/>
              </a:ext>
            </a:extLst>
          </p:cNvPr>
          <p:cNvSpPr txBox="1"/>
          <p:nvPr/>
        </p:nvSpPr>
        <p:spPr>
          <a:xfrm>
            <a:off x="3459452" y="5237006"/>
            <a:ext cx="56540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6 independent solutions BUT with </a:t>
            </a:r>
            <a:r>
              <a:rPr lang="en-US" i="1" dirty="0">
                <a:solidFill>
                  <a:srgbClr val="00B050"/>
                </a:solidFill>
              </a:rPr>
              <a:t>user-selected</a:t>
            </a:r>
            <a:r>
              <a:rPr lang="en-US" i="1" dirty="0">
                <a:solidFill>
                  <a:srgbClr val="0070C0"/>
                </a:solidFill>
              </a:rPr>
              <a:t> nearby CORS, includes a distant CORS, and least squares adjusted to create a FINAL adjusted solution using </a:t>
            </a:r>
            <a:r>
              <a:rPr lang="en-US" i="1" dirty="0">
                <a:solidFill>
                  <a:srgbClr val="00B050"/>
                </a:solidFill>
              </a:rPr>
              <a:t>user’s choice </a:t>
            </a:r>
            <a:r>
              <a:rPr lang="en-US" i="1" dirty="0">
                <a:solidFill>
                  <a:srgbClr val="0070C0"/>
                </a:solidFill>
              </a:rPr>
              <a:t>of the 6 input observations.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9199CAC-D4E3-42CC-AE09-FFD466A37D9A}"/>
              </a:ext>
            </a:extLst>
          </p:cNvPr>
          <p:cNvGrpSpPr/>
          <p:nvPr/>
        </p:nvGrpSpPr>
        <p:grpSpPr>
          <a:xfrm>
            <a:off x="883125" y="1386142"/>
            <a:ext cx="7052295" cy="3561684"/>
            <a:chOff x="883125" y="1386142"/>
            <a:chExt cx="7052295" cy="3561684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008E7D2-A5BA-44D4-B388-F6B916637F16}"/>
                </a:ext>
              </a:extLst>
            </p:cNvPr>
            <p:cNvSpPr/>
            <p:nvPr/>
          </p:nvSpPr>
          <p:spPr>
            <a:xfrm>
              <a:off x="4454253" y="3944286"/>
              <a:ext cx="186813" cy="19910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30935EDC-4AAD-4528-8DAB-9BB24A347FBD}"/>
                </a:ext>
              </a:extLst>
            </p:cNvPr>
            <p:cNvSpPr/>
            <p:nvPr/>
          </p:nvSpPr>
          <p:spPr>
            <a:xfrm>
              <a:off x="5821808" y="1681170"/>
              <a:ext cx="186813" cy="19910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DCABDABA-8312-4D7A-8D4D-40DD49900A9A}"/>
                </a:ext>
              </a:extLst>
            </p:cNvPr>
            <p:cNvSpPr/>
            <p:nvPr/>
          </p:nvSpPr>
          <p:spPr>
            <a:xfrm>
              <a:off x="5887857" y="3244397"/>
              <a:ext cx="186813" cy="199103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7C1F834-7C20-49CA-9055-ADB94F07BE53}"/>
                </a:ext>
              </a:extLst>
            </p:cNvPr>
            <p:cNvSpPr/>
            <p:nvPr/>
          </p:nvSpPr>
          <p:spPr>
            <a:xfrm>
              <a:off x="4821148" y="2266694"/>
              <a:ext cx="186813" cy="199103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9F4FE47-4621-44DD-A2A3-0205797C5789}"/>
                </a:ext>
              </a:extLst>
            </p:cNvPr>
            <p:cNvSpPr/>
            <p:nvPr/>
          </p:nvSpPr>
          <p:spPr>
            <a:xfrm>
              <a:off x="6826427" y="2192919"/>
              <a:ext cx="186813" cy="199103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F6873B9-B2D5-4FBD-9A35-4D3DD9B41371}"/>
                </a:ext>
              </a:extLst>
            </p:cNvPr>
            <p:cNvSpPr/>
            <p:nvPr/>
          </p:nvSpPr>
          <p:spPr>
            <a:xfrm>
              <a:off x="6177526" y="4490758"/>
              <a:ext cx="186813" cy="199103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6D8695B-C226-4CD1-84DC-8BE9252BE344}"/>
                </a:ext>
              </a:extLst>
            </p:cNvPr>
            <p:cNvCxnSpPr>
              <a:stCxn id="8" idx="5"/>
              <a:endCxn id="7" idx="1"/>
            </p:cNvCxnSpPr>
            <p:nvPr/>
          </p:nvCxnSpPr>
          <p:spPr>
            <a:xfrm>
              <a:off x="4980603" y="2436639"/>
              <a:ext cx="934612" cy="83691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ACCCF5E-D327-46EF-9176-68AE327FD3E4}"/>
                </a:ext>
              </a:extLst>
            </p:cNvPr>
            <p:cNvCxnSpPr>
              <a:cxnSpLocks/>
              <a:stCxn id="9" idx="3"/>
              <a:endCxn id="7" idx="7"/>
            </p:cNvCxnSpPr>
            <p:nvPr/>
          </p:nvCxnSpPr>
          <p:spPr>
            <a:xfrm flipH="1">
              <a:off x="6047312" y="2362864"/>
              <a:ext cx="806473" cy="91069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EC3BC53C-D20B-4C49-8FE3-94FEF2CDB4BE}"/>
                </a:ext>
              </a:extLst>
            </p:cNvPr>
            <p:cNvCxnSpPr>
              <a:cxnSpLocks/>
              <a:stCxn id="10" idx="0"/>
              <a:endCxn id="7" idx="4"/>
            </p:cNvCxnSpPr>
            <p:nvPr/>
          </p:nvCxnSpPr>
          <p:spPr>
            <a:xfrm flipH="1" flipV="1">
              <a:off x="5981264" y="3443500"/>
              <a:ext cx="289669" cy="104725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C0375D1-057F-4EB6-881A-AE98CE176CD1}"/>
                </a:ext>
              </a:extLst>
            </p:cNvPr>
            <p:cNvSpPr/>
            <p:nvPr/>
          </p:nvSpPr>
          <p:spPr>
            <a:xfrm>
              <a:off x="1228091" y="3621896"/>
              <a:ext cx="186813" cy="199103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0AA9115E-4431-4473-B4EE-31081FB160F0}"/>
                </a:ext>
              </a:extLst>
            </p:cNvPr>
            <p:cNvCxnSpPr>
              <a:cxnSpLocks/>
              <a:stCxn id="20" idx="6"/>
              <a:endCxn id="7" idx="2"/>
            </p:cNvCxnSpPr>
            <p:nvPr/>
          </p:nvCxnSpPr>
          <p:spPr>
            <a:xfrm flipV="1">
              <a:off x="1414904" y="3343949"/>
              <a:ext cx="4472953" cy="3774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61CA4E1-4049-45AE-A407-2BD19D779967}"/>
                </a:ext>
              </a:extLst>
            </p:cNvPr>
            <p:cNvSpPr txBox="1"/>
            <p:nvPr/>
          </p:nvSpPr>
          <p:spPr>
            <a:xfrm>
              <a:off x="6005432" y="1615416"/>
              <a:ext cx="109850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70C0"/>
                  </a:solidFill>
                </a:rPr>
                <a:t>Unselected CORS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8995BEC-A611-4730-9561-7DE2E4AAD3AB}"/>
                </a:ext>
              </a:extLst>
            </p:cNvPr>
            <p:cNvSpPr txBox="1"/>
            <p:nvPr/>
          </p:nvSpPr>
          <p:spPr>
            <a:xfrm>
              <a:off x="3431755" y="3938403"/>
              <a:ext cx="12291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70C0"/>
                  </a:solidFill>
                </a:rPr>
                <a:t>Unselected CORS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BA42B0D-3C53-6750-DA2C-1E0094C846F3}"/>
                </a:ext>
              </a:extLst>
            </p:cNvPr>
            <p:cNvSpPr txBox="1"/>
            <p:nvPr/>
          </p:nvSpPr>
          <p:spPr>
            <a:xfrm>
              <a:off x="4488464" y="2077975"/>
              <a:ext cx="445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7ED85BD-7FE6-D319-CF44-7E58104E8807}"/>
                </a:ext>
              </a:extLst>
            </p:cNvPr>
            <p:cNvSpPr txBox="1"/>
            <p:nvPr/>
          </p:nvSpPr>
          <p:spPr>
            <a:xfrm>
              <a:off x="5598942" y="1386142"/>
              <a:ext cx="445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288CBD6-99DF-FEA7-16EB-8584461D8159}"/>
                </a:ext>
              </a:extLst>
            </p:cNvPr>
            <p:cNvSpPr txBox="1"/>
            <p:nvPr/>
          </p:nvSpPr>
          <p:spPr>
            <a:xfrm>
              <a:off x="7013240" y="2086972"/>
              <a:ext cx="445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2DB9A79-46E3-DAB7-F7A8-D60A5DD9AABD}"/>
                </a:ext>
              </a:extLst>
            </p:cNvPr>
            <p:cNvSpPr txBox="1"/>
            <p:nvPr/>
          </p:nvSpPr>
          <p:spPr>
            <a:xfrm>
              <a:off x="5813922" y="4563391"/>
              <a:ext cx="445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EAEA76B-7F70-8CFA-2298-8D955D4AD14E}"/>
                </a:ext>
              </a:extLst>
            </p:cNvPr>
            <p:cNvSpPr txBox="1"/>
            <p:nvPr/>
          </p:nvSpPr>
          <p:spPr>
            <a:xfrm>
              <a:off x="4597522" y="3758229"/>
              <a:ext cx="445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F</a:t>
              </a: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4CE16EF-C7C2-C9A6-8DC9-550EA6D734F8}"/>
                </a:ext>
              </a:extLst>
            </p:cNvPr>
            <p:cNvSpPr/>
            <p:nvPr/>
          </p:nvSpPr>
          <p:spPr>
            <a:xfrm>
              <a:off x="4802667" y="4363279"/>
              <a:ext cx="186813" cy="199103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7D73D0A9-7CC0-3611-753B-0B2499359D16}"/>
                </a:ext>
              </a:extLst>
            </p:cNvPr>
            <p:cNvCxnSpPr>
              <a:cxnSpLocks/>
              <a:stCxn id="21" idx="7"/>
              <a:endCxn id="7" idx="3"/>
            </p:cNvCxnSpPr>
            <p:nvPr/>
          </p:nvCxnSpPr>
          <p:spPr>
            <a:xfrm flipV="1">
              <a:off x="4962122" y="3414342"/>
              <a:ext cx="953093" cy="97809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B9F6A56-CB8F-5D49-BE85-2485E07EE79F}"/>
                </a:ext>
              </a:extLst>
            </p:cNvPr>
            <p:cNvSpPr txBox="1"/>
            <p:nvPr/>
          </p:nvSpPr>
          <p:spPr>
            <a:xfrm>
              <a:off x="4579801" y="4578494"/>
              <a:ext cx="445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4448203-4457-E91A-E4B8-02D601C9C6CB}"/>
                </a:ext>
              </a:extLst>
            </p:cNvPr>
            <p:cNvSpPr txBox="1"/>
            <p:nvPr/>
          </p:nvSpPr>
          <p:spPr>
            <a:xfrm>
              <a:off x="883125" y="3758229"/>
              <a:ext cx="111911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70C0"/>
                  </a:solidFill>
                </a:rPr>
                <a:t>Added Distant CORS</a:t>
              </a: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D1C9EB9-7236-8FFF-FCC7-61ADF03B1416}"/>
                </a:ext>
              </a:extLst>
            </p:cNvPr>
            <p:cNvSpPr/>
            <p:nvPr/>
          </p:nvSpPr>
          <p:spPr>
            <a:xfrm>
              <a:off x="6954944" y="3758229"/>
              <a:ext cx="186813" cy="199103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ACC42D4-6E59-4D0F-6BB1-E4689D4AC0F2}"/>
                </a:ext>
              </a:extLst>
            </p:cNvPr>
            <p:cNvSpPr txBox="1"/>
            <p:nvPr/>
          </p:nvSpPr>
          <p:spPr>
            <a:xfrm>
              <a:off x="7103935" y="3820999"/>
              <a:ext cx="445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G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B1A5BDFD-F97E-9E02-863B-8B2A404FE4DE}"/>
                </a:ext>
              </a:extLst>
            </p:cNvPr>
            <p:cNvCxnSpPr>
              <a:cxnSpLocks/>
              <a:stCxn id="23" idx="2"/>
              <a:endCxn id="7" idx="6"/>
            </p:cNvCxnSpPr>
            <p:nvPr/>
          </p:nvCxnSpPr>
          <p:spPr>
            <a:xfrm flipH="1" flipV="1">
              <a:off x="6074670" y="3343949"/>
              <a:ext cx="880274" cy="51383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EC0DE07-AD80-F35C-5331-285CA055B581}"/>
                </a:ext>
              </a:extLst>
            </p:cNvPr>
            <p:cNvSpPr txBox="1"/>
            <p:nvPr/>
          </p:nvSpPr>
          <p:spPr>
            <a:xfrm>
              <a:off x="7128946" y="3199739"/>
              <a:ext cx="80647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70C0"/>
                  </a:solidFill>
                </a:rPr>
                <a:t>Added Local CORS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52954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OPUS Roadmap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DE4E45-0408-4461-A580-A51800A53FE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F11DA7-F6A6-4BA3-A87A-88F3991375BD}"/>
              </a:ext>
            </a:extLst>
          </p:cNvPr>
          <p:cNvSpPr txBox="1"/>
          <p:nvPr/>
        </p:nvSpPr>
        <p:spPr>
          <a:xfrm>
            <a:off x="3515433" y="5207829"/>
            <a:ext cx="21131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</a:rPr>
              <a:t>The End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A0E47FDF-AC83-4B58-A1B8-3670FBA3C7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286000"/>
            <a:ext cx="7772400" cy="762000"/>
          </a:xfrm>
        </p:spPr>
        <p:txBody>
          <a:bodyPr/>
          <a:lstStyle/>
          <a:p>
            <a:r>
              <a:rPr lang="en-US" dirty="0"/>
              <a:t>OPUS Roadmap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6B668F92-E032-4B56-8153-EC646E5E6D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4275716"/>
            <a:ext cx="6400800" cy="762001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dirty="0">
                <a:hlinkClick r:id="rId3"/>
              </a:rPr>
              <a:t>ngs.opus.projects@noaa.gov</a:t>
            </a:r>
            <a:endParaRPr lang="en-US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84545B19-5D5E-48A2-8F72-5B022D3E5149}"/>
              </a:ext>
            </a:extLst>
          </p:cNvPr>
          <p:cNvSpPr txBox="1">
            <a:spLocks/>
          </p:cNvSpPr>
          <p:nvPr/>
        </p:nvSpPr>
        <p:spPr bwMode="auto">
          <a:xfrm>
            <a:off x="685800" y="3280858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36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Introduction and Guide to Training Resources</a:t>
            </a:r>
          </a:p>
        </p:txBody>
      </p:sp>
    </p:spTree>
    <p:extLst>
      <p:ext uri="{BB962C8B-B14F-4D97-AF65-F5344CB8AC3E}">
        <p14:creationId xmlns:p14="http://schemas.microsoft.com/office/powerpoint/2010/main" val="3544332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84F1D-9C6A-4C2D-B890-9B52C1892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OPUS Variations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C2626-D2C4-4C89-B372-1AE04CB3B6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Over time, NGS has developed a series of OPUS variations.</a:t>
            </a:r>
          </a:p>
          <a:p>
            <a:r>
              <a:rPr lang="en-US" dirty="0"/>
              <a:t>Each variation had a “name”.</a:t>
            </a:r>
          </a:p>
          <a:p>
            <a:pPr lvl="1"/>
            <a:r>
              <a:rPr lang="en-US" dirty="0"/>
              <a:t>OPUS Static, OPUS Rapid Static, OPUS Share, OPUS Projects, etc.</a:t>
            </a:r>
          </a:p>
          <a:p>
            <a:r>
              <a:rPr lang="en-US" dirty="0"/>
              <a:t>NGS will unite all these  variations under a single umbrella term of “OPUS”.</a:t>
            </a:r>
          </a:p>
          <a:p>
            <a:r>
              <a:rPr lang="en-US" dirty="0"/>
              <a:t>In the interim, we will continue to use the more granular names.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D9883-5A6A-446B-9788-8EE29266A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3B0F34-6935-41A6-8A98-831129168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OPUS Roadmap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2BE02-0716-4973-9788-F089CE36F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20C3D0-729A-4A15-8E23-72CBC95666E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782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9B6B0-7130-4F37-923C-16ECCDC24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OPUS Training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DD92B-D29B-495D-8F07-20E385723B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NGS webpages</a:t>
            </a:r>
          </a:p>
          <a:p>
            <a:pPr lvl="1"/>
            <a:r>
              <a:rPr lang="en-US" dirty="0"/>
              <a:t>General descriptions</a:t>
            </a:r>
          </a:p>
          <a:p>
            <a:pPr lvl="1"/>
            <a:r>
              <a:rPr lang="en-US" dirty="0"/>
              <a:t>Focused videos for self-paced learning</a:t>
            </a:r>
          </a:p>
          <a:p>
            <a:pPr lvl="1"/>
            <a:r>
              <a:rPr lang="en-US" dirty="0"/>
              <a:t>On-line webinars</a:t>
            </a:r>
          </a:p>
          <a:p>
            <a:r>
              <a:rPr lang="en-US" dirty="0"/>
              <a:t>NGS Regional Advisors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6AC1DE-3079-4704-86E8-901716CD1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6551FE-11FA-427F-9D32-C9A925F5D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OPUS Roadmap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C146D5-B125-40FE-B599-894CB5C1E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20C3D0-729A-4A15-8E23-72CBC95666E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6612027-215D-4A69-A013-1363519E46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4369" y="2965874"/>
            <a:ext cx="3785714" cy="33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161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B4743-0CDE-4E97-B654-DE5EDF8BF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OPUS Roadmap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0FD669-4164-4044-AE1B-64EF46967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F50E8-4D4F-4FA5-A0B2-A3C65D3B9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OPUS Roadmap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F928CD-C3AB-4A77-9DD7-F7DDEBE85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20C3D0-729A-4A15-8E23-72CBC95666E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F8ADAF-BCDF-405E-94A4-B0DAAFE3C583}"/>
              </a:ext>
            </a:extLst>
          </p:cNvPr>
          <p:cNvSpPr txBox="1"/>
          <p:nvPr/>
        </p:nvSpPr>
        <p:spPr>
          <a:xfrm>
            <a:off x="569635" y="2810922"/>
            <a:ext cx="909021" cy="507831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GATEWAY PAGE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20D40A-948D-415C-83D5-F33B3345269A}"/>
              </a:ext>
            </a:extLst>
          </p:cNvPr>
          <p:cNvSpPr txBox="1"/>
          <p:nvPr/>
        </p:nvSpPr>
        <p:spPr>
          <a:xfrm>
            <a:off x="1933167" y="3146612"/>
            <a:ext cx="909021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SHARE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0EAEC6-0460-4070-8F14-D95A0E3112A9}"/>
              </a:ext>
            </a:extLst>
          </p:cNvPr>
          <p:cNvSpPr txBox="1"/>
          <p:nvPr/>
        </p:nvSpPr>
        <p:spPr>
          <a:xfrm>
            <a:off x="1967009" y="1500005"/>
            <a:ext cx="909021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STATIC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71BDBE-6CD0-4C33-8AFA-D63D8A8C223A}"/>
              </a:ext>
            </a:extLst>
          </p:cNvPr>
          <p:cNvSpPr txBox="1"/>
          <p:nvPr/>
        </p:nvSpPr>
        <p:spPr>
          <a:xfrm>
            <a:off x="1933168" y="2329054"/>
            <a:ext cx="909020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RAPID STATIC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F0D70A-4A98-4199-8964-570CA3ACA680}"/>
              </a:ext>
            </a:extLst>
          </p:cNvPr>
          <p:cNvSpPr txBox="1"/>
          <p:nvPr/>
        </p:nvSpPr>
        <p:spPr>
          <a:xfrm>
            <a:off x="1967009" y="3910095"/>
            <a:ext cx="875180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PROJECTS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0ACB1D-064E-4FE0-88BE-7A5551A42104}"/>
              </a:ext>
            </a:extLst>
          </p:cNvPr>
          <p:cNvSpPr txBox="1"/>
          <p:nvPr/>
        </p:nvSpPr>
        <p:spPr>
          <a:xfrm>
            <a:off x="4774602" y="2915780"/>
            <a:ext cx="977230" cy="2308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GPS on BM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D812536-DD5E-4BC6-828E-EB3502A4A598}"/>
              </a:ext>
            </a:extLst>
          </p:cNvPr>
          <p:cNvSpPr txBox="1"/>
          <p:nvPr/>
        </p:nvSpPr>
        <p:spPr>
          <a:xfrm>
            <a:off x="3247393" y="3670843"/>
            <a:ext cx="1198133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PROJECTS – non-bluebook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63C942C-207C-491F-9738-61B53F72F01A}"/>
              </a:ext>
            </a:extLst>
          </p:cNvPr>
          <p:cNvSpPr txBox="1"/>
          <p:nvPr/>
        </p:nvSpPr>
        <p:spPr>
          <a:xfrm>
            <a:off x="3247393" y="4169062"/>
            <a:ext cx="1198133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PROJECTS – bluebook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DA1763-CD32-40FA-BBDE-6F9B26593AA1}"/>
              </a:ext>
            </a:extLst>
          </p:cNvPr>
          <p:cNvSpPr txBox="1"/>
          <p:nvPr/>
        </p:nvSpPr>
        <p:spPr>
          <a:xfrm>
            <a:off x="3247394" y="3040739"/>
            <a:ext cx="875180" cy="415498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 dirty="0"/>
              <a:t>How to Submit to OPUS SHARE video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9669A3A-71F2-44A0-BA2B-D82F09525747}"/>
              </a:ext>
            </a:extLst>
          </p:cNvPr>
          <p:cNvSpPr txBox="1"/>
          <p:nvPr/>
        </p:nvSpPr>
        <p:spPr>
          <a:xfrm>
            <a:off x="4767582" y="3841099"/>
            <a:ext cx="1252218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PROJECTS – non-bluebook videos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9B38E03-C34E-49B1-8663-EDA4995A2AD7}"/>
              </a:ext>
            </a:extLst>
          </p:cNvPr>
          <p:cNvSpPr txBox="1"/>
          <p:nvPr/>
        </p:nvSpPr>
        <p:spPr>
          <a:xfrm>
            <a:off x="4767582" y="4339318"/>
            <a:ext cx="1252218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PROJECTS – bluebook videos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DE8EE3-9BB4-4868-83BD-694EF1F97C02}"/>
              </a:ext>
            </a:extLst>
          </p:cNvPr>
          <p:cNvSpPr txBox="1"/>
          <p:nvPr/>
        </p:nvSpPr>
        <p:spPr>
          <a:xfrm>
            <a:off x="3213553" y="1499017"/>
            <a:ext cx="909021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STATIC video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6234B12-CA61-48AE-8441-01823B0271D1}"/>
              </a:ext>
            </a:extLst>
          </p:cNvPr>
          <p:cNvSpPr txBox="1"/>
          <p:nvPr/>
        </p:nvSpPr>
        <p:spPr>
          <a:xfrm>
            <a:off x="3213553" y="2399422"/>
            <a:ext cx="909020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RAPID STATIC video</a:t>
            </a:r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DADFB716-D5B3-4F83-BB31-0FB80CA0AD2C}"/>
              </a:ext>
            </a:extLst>
          </p:cNvPr>
          <p:cNvCxnSpPr>
            <a:cxnSpLocks/>
            <a:stCxn id="7" idx="3"/>
            <a:endCxn id="8" idx="1"/>
          </p:cNvCxnSpPr>
          <p:nvPr/>
        </p:nvCxnSpPr>
        <p:spPr>
          <a:xfrm>
            <a:off x="1478656" y="3064838"/>
            <a:ext cx="454511" cy="26644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B73C1F1E-B434-4206-B06F-257E42E86153}"/>
              </a:ext>
            </a:extLst>
          </p:cNvPr>
          <p:cNvCxnSpPr>
            <a:cxnSpLocks/>
            <a:stCxn id="7" idx="0"/>
            <a:endCxn id="10" idx="1"/>
          </p:cNvCxnSpPr>
          <p:nvPr/>
        </p:nvCxnSpPr>
        <p:spPr>
          <a:xfrm rot="5400000" flipH="1" flipV="1">
            <a:off x="1330056" y="2207810"/>
            <a:ext cx="297202" cy="90902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BB5B957E-0754-4098-8729-3E979F2E34C4}"/>
              </a:ext>
            </a:extLst>
          </p:cNvPr>
          <p:cNvCxnSpPr>
            <a:cxnSpLocks/>
            <a:stCxn id="7" idx="0"/>
            <a:endCxn id="9" idx="1"/>
          </p:cNvCxnSpPr>
          <p:nvPr/>
        </p:nvCxnSpPr>
        <p:spPr>
          <a:xfrm rot="5400000" flipH="1" flipV="1">
            <a:off x="932452" y="1776366"/>
            <a:ext cx="1126251" cy="94286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0E8B0DE4-0177-4B74-AEC1-09362723414B}"/>
              </a:ext>
            </a:extLst>
          </p:cNvPr>
          <p:cNvCxnSpPr>
            <a:cxnSpLocks/>
          </p:cNvCxnSpPr>
          <p:nvPr/>
        </p:nvCxnSpPr>
        <p:spPr>
          <a:xfrm rot="16200000" flipH="1">
            <a:off x="1107574" y="3235326"/>
            <a:ext cx="776008" cy="94286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10CD701C-95DA-4040-9033-46968664EE3C}"/>
              </a:ext>
            </a:extLst>
          </p:cNvPr>
          <p:cNvCxnSpPr>
            <a:cxnSpLocks/>
            <a:stCxn id="11" idx="3"/>
            <a:endCxn id="17" idx="1"/>
          </p:cNvCxnSpPr>
          <p:nvPr/>
        </p:nvCxnSpPr>
        <p:spPr>
          <a:xfrm>
            <a:off x="2842189" y="4094761"/>
            <a:ext cx="405204" cy="25896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or: Elbow 51">
            <a:extLst>
              <a:ext uri="{FF2B5EF4-FFF2-40B4-BE49-F238E27FC236}">
                <a16:creationId xmlns:a16="http://schemas.microsoft.com/office/drawing/2014/main" id="{FAECE7AA-33B1-404C-848A-8DE853640DBD}"/>
              </a:ext>
            </a:extLst>
          </p:cNvPr>
          <p:cNvCxnSpPr>
            <a:cxnSpLocks/>
            <a:stCxn id="11" idx="3"/>
            <a:endCxn id="16" idx="1"/>
          </p:cNvCxnSpPr>
          <p:nvPr/>
        </p:nvCxnSpPr>
        <p:spPr>
          <a:xfrm flipV="1">
            <a:off x="2842189" y="3855509"/>
            <a:ext cx="405204" cy="23925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6362C3FB-11B1-47B4-BEF9-37EEBF3C3E7C}"/>
              </a:ext>
            </a:extLst>
          </p:cNvPr>
          <p:cNvCxnSpPr>
            <a:cxnSpLocks/>
            <a:stCxn id="8" idx="3"/>
            <a:endCxn id="14" idx="1"/>
          </p:cNvCxnSpPr>
          <p:nvPr/>
        </p:nvCxnSpPr>
        <p:spPr>
          <a:xfrm flipV="1">
            <a:off x="2842188" y="3248488"/>
            <a:ext cx="405206" cy="8279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6DAFBB6E-3417-43FF-8DC6-8E281B1DEFE0}"/>
              </a:ext>
            </a:extLst>
          </p:cNvPr>
          <p:cNvCxnSpPr>
            <a:cxnSpLocks/>
            <a:stCxn id="9" idx="3"/>
            <a:endCxn id="19" idx="1"/>
          </p:cNvCxnSpPr>
          <p:nvPr/>
        </p:nvCxnSpPr>
        <p:spPr>
          <a:xfrm flipV="1">
            <a:off x="2876030" y="1683683"/>
            <a:ext cx="337523" cy="98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AAB1996B-D3AE-448E-B014-C0C9404D6966}"/>
              </a:ext>
            </a:extLst>
          </p:cNvPr>
          <p:cNvCxnSpPr>
            <a:cxnSpLocks/>
            <a:stCxn id="10" idx="3"/>
            <a:endCxn id="20" idx="1"/>
          </p:cNvCxnSpPr>
          <p:nvPr/>
        </p:nvCxnSpPr>
        <p:spPr>
          <a:xfrm>
            <a:off x="2842188" y="2513720"/>
            <a:ext cx="371365" cy="7036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51C86412-5AF6-430C-98EF-379A297DDC84}"/>
              </a:ext>
            </a:extLst>
          </p:cNvPr>
          <p:cNvCxnSpPr>
            <a:cxnSpLocks/>
            <a:stCxn id="14" idx="3"/>
            <a:endCxn id="12" idx="1"/>
          </p:cNvCxnSpPr>
          <p:nvPr/>
        </p:nvCxnSpPr>
        <p:spPr>
          <a:xfrm flipV="1">
            <a:off x="4122574" y="3031196"/>
            <a:ext cx="652028" cy="21729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CA21AACA-1D52-4698-986B-EA9F8FD1FE20}"/>
              </a:ext>
            </a:extLst>
          </p:cNvPr>
          <p:cNvCxnSpPr>
            <a:cxnSpLocks/>
            <a:stCxn id="16" idx="3"/>
            <a:endCxn id="15" idx="1"/>
          </p:cNvCxnSpPr>
          <p:nvPr/>
        </p:nvCxnSpPr>
        <p:spPr>
          <a:xfrm>
            <a:off x="4445526" y="3855509"/>
            <a:ext cx="322056" cy="17025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671AF863-1D88-47F8-B661-DB269D9F63B3}"/>
              </a:ext>
            </a:extLst>
          </p:cNvPr>
          <p:cNvCxnSpPr>
            <a:cxnSpLocks/>
            <a:stCxn id="17" idx="3"/>
            <a:endCxn id="18" idx="1"/>
          </p:cNvCxnSpPr>
          <p:nvPr/>
        </p:nvCxnSpPr>
        <p:spPr>
          <a:xfrm>
            <a:off x="4445526" y="4353728"/>
            <a:ext cx="322056" cy="17025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4E8C6327-E073-457F-91FA-71AE6E516665}"/>
              </a:ext>
            </a:extLst>
          </p:cNvPr>
          <p:cNvSpPr txBox="1"/>
          <p:nvPr/>
        </p:nvSpPr>
        <p:spPr>
          <a:xfrm>
            <a:off x="6341857" y="3962497"/>
            <a:ext cx="984250" cy="2308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Private Results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E5A5E4C-5935-4B54-81E1-1F4F9107602E}"/>
              </a:ext>
            </a:extLst>
          </p:cNvPr>
          <p:cNvSpPr txBox="1"/>
          <p:nvPr/>
        </p:nvSpPr>
        <p:spPr>
          <a:xfrm>
            <a:off x="6341856" y="4447717"/>
            <a:ext cx="984251" cy="2308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Submit to NGS</a:t>
            </a:r>
          </a:p>
        </p:txBody>
      </p:sp>
      <p:cxnSp>
        <p:nvCxnSpPr>
          <p:cNvPr id="82" name="Connector: Elbow 81">
            <a:extLst>
              <a:ext uri="{FF2B5EF4-FFF2-40B4-BE49-F238E27FC236}">
                <a16:creationId xmlns:a16="http://schemas.microsoft.com/office/drawing/2014/main" id="{C33B0F4F-FDBD-478B-864F-3C06DEEF089D}"/>
              </a:ext>
            </a:extLst>
          </p:cNvPr>
          <p:cNvCxnSpPr>
            <a:cxnSpLocks/>
            <a:stCxn id="15" idx="3"/>
            <a:endCxn id="80" idx="1"/>
          </p:cNvCxnSpPr>
          <p:nvPr/>
        </p:nvCxnSpPr>
        <p:spPr>
          <a:xfrm>
            <a:off x="6019800" y="4025765"/>
            <a:ext cx="322057" cy="5214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or: Elbow 82">
            <a:extLst>
              <a:ext uri="{FF2B5EF4-FFF2-40B4-BE49-F238E27FC236}">
                <a16:creationId xmlns:a16="http://schemas.microsoft.com/office/drawing/2014/main" id="{0644FA4F-10B8-40BA-AA97-5E161A6E00C7}"/>
              </a:ext>
            </a:extLst>
          </p:cNvPr>
          <p:cNvCxnSpPr>
            <a:cxnSpLocks/>
            <a:stCxn id="18" idx="3"/>
            <a:endCxn id="81" idx="1"/>
          </p:cNvCxnSpPr>
          <p:nvPr/>
        </p:nvCxnSpPr>
        <p:spPr>
          <a:xfrm>
            <a:off x="6019800" y="4523984"/>
            <a:ext cx="322056" cy="3914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48ADABA7-360F-4046-8E7D-33B11CF19D56}"/>
              </a:ext>
            </a:extLst>
          </p:cNvPr>
          <p:cNvSpPr txBox="1"/>
          <p:nvPr/>
        </p:nvSpPr>
        <p:spPr>
          <a:xfrm>
            <a:off x="4767583" y="1204279"/>
            <a:ext cx="984250" cy="2308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Private Results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9D36ABF-2C0A-404B-8859-347FE0C895EA}"/>
              </a:ext>
            </a:extLst>
          </p:cNvPr>
          <p:cNvSpPr txBox="1"/>
          <p:nvPr/>
        </p:nvSpPr>
        <p:spPr>
          <a:xfrm>
            <a:off x="4774602" y="1501102"/>
            <a:ext cx="984251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Feed to OPUS Projects</a:t>
            </a:r>
          </a:p>
        </p:txBody>
      </p:sp>
      <p:cxnSp>
        <p:nvCxnSpPr>
          <p:cNvPr id="94" name="Connector: Elbow 93">
            <a:extLst>
              <a:ext uri="{FF2B5EF4-FFF2-40B4-BE49-F238E27FC236}">
                <a16:creationId xmlns:a16="http://schemas.microsoft.com/office/drawing/2014/main" id="{4A75F8E7-49E9-46D9-B45B-AD0E43C91A91}"/>
              </a:ext>
            </a:extLst>
          </p:cNvPr>
          <p:cNvCxnSpPr>
            <a:cxnSpLocks/>
            <a:stCxn id="19" idx="0"/>
            <a:endCxn id="92" idx="1"/>
          </p:cNvCxnSpPr>
          <p:nvPr/>
        </p:nvCxnSpPr>
        <p:spPr>
          <a:xfrm rot="5400000" flipH="1" flipV="1">
            <a:off x="4128162" y="859597"/>
            <a:ext cx="179322" cy="109951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ctor: Elbow 96">
            <a:extLst>
              <a:ext uri="{FF2B5EF4-FFF2-40B4-BE49-F238E27FC236}">
                <a16:creationId xmlns:a16="http://schemas.microsoft.com/office/drawing/2014/main" id="{B5C88E09-3A2F-4AEC-B5CD-BB37D094D9F2}"/>
              </a:ext>
            </a:extLst>
          </p:cNvPr>
          <p:cNvCxnSpPr>
            <a:cxnSpLocks/>
            <a:stCxn id="19" idx="3"/>
            <a:endCxn id="93" idx="1"/>
          </p:cNvCxnSpPr>
          <p:nvPr/>
        </p:nvCxnSpPr>
        <p:spPr>
          <a:xfrm>
            <a:off x="4122574" y="1683683"/>
            <a:ext cx="652028" cy="208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3B235E0B-3DE8-4966-A6AA-C370CA14F08E}"/>
              </a:ext>
            </a:extLst>
          </p:cNvPr>
          <p:cNvSpPr txBox="1"/>
          <p:nvPr/>
        </p:nvSpPr>
        <p:spPr>
          <a:xfrm>
            <a:off x="4767582" y="2467272"/>
            <a:ext cx="984250" cy="2308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Private Results</a:t>
            </a:r>
          </a:p>
        </p:txBody>
      </p:sp>
      <p:cxnSp>
        <p:nvCxnSpPr>
          <p:cNvPr id="101" name="Connector: Elbow 100">
            <a:extLst>
              <a:ext uri="{FF2B5EF4-FFF2-40B4-BE49-F238E27FC236}">
                <a16:creationId xmlns:a16="http://schemas.microsoft.com/office/drawing/2014/main" id="{F0AF8C81-5868-44B1-90D7-833FC4CD85AD}"/>
              </a:ext>
            </a:extLst>
          </p:cNvPr>
          <p:cNvCxnSpPr>
            <a:cxnSpLocks/>
            <a:stCxn id="20" idx="3"/>
            <a:endCxn id="100" idx="1"/>
          </p:cNvCxnSpPr>
          <p:nvPr/>
        </p:nvCxnSpPr>
        <p:spPr>
          <a:xfrm flipV="1">
            <a:off x="4122573" y="2582688"/>
            <a:ext cx="645009" cy="14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>
            <a:extLst>
              <a:ext uri="{FF2B5EF4-FFF2-40B4-BE49-F238E27FC236}">
                <a16:creationId xmlns:a16="http://schemas.microsoft.com/office/drawing/2014/main" id="{2179A531-BC65-4C68-A092-6A2AE11B8EAC}"/>
              </a:ext>
            </a:extLst>
          </p:cNvPr>
          <p:cNvSpPr txBox="1"/>
          <p:nvPr/>
        </p:nvSpPr>
        <p:spPr>
          <a:xfrm>
            <a:off x="4774602" y="3238944"/>
            <a:ext cx="977230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Share Solution</a:t>
            </a:r>
          </a:p>
        </p:txBody>
      </p:sp>
      <p:cxnSp>
        <p:nvCxnSpPr>
          <p:cNvPr id="155" name="Connector: Elbow 154">
            <a:extLst>
              <a:ext uri="{FF2B5EF4-FFF2-40B4-BE49-F238E27FC236}">
                <a16:creationId xmlns:a16="http://schemas.microsoft.com/office/drawing/2014/main" id="{646FF39B-DDCC-4105-9137-05819040FF24}"/>
              </a:ext>
            </a:extLst>
          </p:cNvPr>
          <p:cNvCxnSpPr>
            <a:cxnSpLocks/>
            <a:stCxn id="14" idx="3"/>
            <a:endCxn id="152" idx="1"/>
          </p:cNvCxnSpPr>
          <p:nvPr/>
        </p:nvCxnSpPr>
        <p:spPr>
          <a:xfrm>
            <a:off x="4122574" y="3248488"/>
            <a:ext cx="652028" cy="17512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TextBox 176">
            <a:extLst>
              <a:ext uri="{FF2B5EF4-FFF2-40B4-BE49-F238E27FC236}">
                <a16:creationId xmlns:a16="http://schemas.microsoft.com/office/drawing/2014/main" id="{9A4BAF98-3F9B-4C2A-AF96-921EABBAFD5E}"/>
              </a:ext>
            </a:extLst>
          </p:cNvPr>
          <p:cNvSpPr txBox="1"/>
          <p:nvPr/>
        </p:nvSpPr>
        <p:spPr>
          <a:xfrm>
            <a:off x="1879636" y="5536463"/>
            <a:ext cx="942862" cy="369332"/>
          </a:xfrm>
          <a:prstGeom prst="rect">
            <a:avLst/>
          </a:prstGeom>
          <a:solidFill>
            <a:srgbClr val="00B050">
              <a:alpha val="16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Recovery Tool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9BDBEA42-239B-40A5-8390-2C8AA21C0C0D}"/>
              </a:ext>
            </a:extLst>
          </p:cNvPr>
          <p:cNvSpPr txBox="1"/>
          <p:nvPr/>
        </p:nvSpPr>
        <p:spPr>
          <a:xfrm>
            <a:off x="3124200" y="5519119"/>
            <a:ext cx="919660" cy="369332"/>
          </a:xfrm>
          <a:prstGeom prst="rect">
            <a:avLst/>
          </a:prstGeom>
          <a:solidFill>
            <a:srgbClr val="00B050">
              <a:alpha val="16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for Leveling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3CB996AB-AFE5-4024-8281-22037C4946E1}"/>
              </a:ext>
            </a:extLst>
          </p:cNvPr>
          <p:cNvSpPr txBox="1"/>
          <p:nvPr/>
        </p:nvSpPr>
        <p:spPr>
          <a:xfrm>
            <a:off x="4345562" y="5536463"/>
            <a:ext cx="885423" cy="369332"/>
          </a:xfrm>
          <a:prstGeom prst="rect">
            <a:avLst/>
          </a:prstGeom>
          <a:solidFill>
            <a:srgbClr val="00B050">
              <a:alpha val="16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for Gravity 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D0306DAF-E3D6-4643-9A88-602ABE4EDD6B}"/>
              </a:ext>
            </a:extLst>
          </p:cNvPr>
          <p:cNvSpPr txBox="1"/>
          <p:nvPr/>
        </p:nvSpPr>
        <p:spPr>
          <a:xfrm>
            <a:off x="4767582" y="1955599"/>
            <a:ext cx="984251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Feed to OPUS Share</a:t>
            </a:r>
          </a:p>
        </p:txBody>
      </p:sp>
      <p:cxnSp>
        <p:nvCxnSpPr>
          <p:cNvPr id="183" name="Connector: Elbow 182">
            <a:extLst>
              <a:ext uri="{FF2B5EF4-FFF2-40B4-BE49-F238E27FC236}">
                <a16:creationId xmlns:a16="http://schemas.microsoft.com/office/drawing/2014/main" id="{CA23CA8F-7A1B-4748-90B4-B1A91C8FA270}"/>
              </a:ext>
            </a:extLst>
          </p:cNvPr>
          <p:cNvCxnSpPr>
            <a:cxnSpLocks/>
            <a:stCxn id="19" idx="2"/>
            <a:endCxn id="181" idx="1"/>
          </p:cNvCxnSpPr>
          <p:nvPr/>
        </p:nvCxnSpPr>
        <p:spPr>
          <a:xfrm rot="16200000" flipH="1">
            <a:off x="4081865" y="1454548"/>
            <a:ext cx="271916" cy="109951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676523DD-6B0C-4612-BE3A-37AA74D9D816}"/>
              </a:ext>
            </a:extLst>
          </p:cNvPr>
          <p:cNvSpPr txBox="1"/>
          <p:nvPr/>
        </p:nvSpPr>
        <p:spPr>
          <a:xfrm>
            <a:off x="877935" y="5531819"/>
            <a:ext cx="909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Future</a:t>
            </a:r>
            <a:r>
              <a:rPr lang="en-US" dirty="0"/>
              <a:t>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8B14A39-6C10-3EE4-1AC0-5051E7C85308}"/>
              </a:ext>
            </a:extLst>
          </p:cNvPr>
          <p:cNvSpPr txBox="1"/>
          <p:nvPr/>
        </p:nvSpPr>
        <p:spPr>
          <a:xfrm>
            <a:off x="1967830" y="4637256"/>
            <a:ext cx="875180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Upload GVX Vectors</a:t>
            </a:r>
          </a:p>
        </p:txBody>
      </p: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AD166DEA-8EDE-5B2D-323D-DA9C5BD83843}"/>
              </a:ext>
            </a:extLst>
          </p:cNvPr>
          <p:cNvCxnSpPr>
            <a:cxnSpLocks/>
            <a:stCxn id="21" idx="0"/>
            <a:endCxn id="11" idx="2"/>
          </p:cNvCxnSpPr>
          <p:nvPr/>
        </p:nvCxnSpPr>
        <p:spPr>
          <a:xfrm rot="16200000" flipV="1">
            <a:off x="2226096" y="4457931"/>
            <a:ext cx="357829" cy="82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93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00F75-63C4-4F63-BB21-9761B1996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OPUS Gateway Page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0CEA36-E1B6-4F46-BE0D-BE04D3BE6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FE2AF1-1F78-4FD8-B381-E70A8B6D9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OPUS Roadmap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EC2F7C-FA7D-4C8E-B2A9-EA6F78905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26A731-1E89-4A21-A26A-D51F11606EB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8F6F46-F767-416D-96A5-2539DF5FE2CE}"/>
              </a:ext>
            </a:extLst>
          </p:cNvPr>
          <p:cNvSpPr txBox="1"/>
          <p:nvPr/>
        </p:nvSpPr>
        <p:spPr>
          <a:xfrm>
            <a:off x="569635" y="2810922"/>
            <a:ext cx="909021" cy="507831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GATEWAY PAGE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FFB3847-AAC2-4327-8FFA-78F4953F3E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7487" y="1188168"/>
            <a:ext cx="1133333" cy="1057143"/>
          </a:xfrm>
          <a:prstGeom prst="rect">
            <a:avLst/>
          </a:prstGeom>
          <a:ln w="25400">
            <a:solidFill>
              <a:srgbClr val="0070C0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EC10F792-C93E-49A7-B8C0-567E78C9BE24}"/>
              </a:ext>
            </a:extLst>
          </p:cNvPr>
          <p:cNvGrpSpPr/>
          <p:nvPr/>
        </p:nvGrpSpPr>
        <p:grpSpPr>
          <a:xfrm>
            <a:off x="2127487" y="2473911"/>
            <a:ext cx="5492513" cy="3964521"/>
            <a:chOff x="2127487" y="2473911"/>
            <a:chExt cx="5492513" cy="3964521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87A00CBE-F34A-4CCA-A9D8-3BE44D2FCF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7487" y="2473911"/>
              <a:ext cx="5492513" cy="3964521"/>
            </a:xfrm>
            <a:prstGeom prst="rect">
              <a:avLst/>
            </a:prstGeom>
            <a:noFill/>
            <a:ln w="25400">
              <a:solidFill>
                <a:srgbClr val="0070C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Arrow: Right 6">
              <a:extLst>
                <a:ext uri="{FF2B5EF4-FFF2-40B4-BE49-F238E27FC236}">
                  <a16:creationId xmlns:a16="http://schemas.microsoft.com/office/drawing/2014/main" id="{D5666D9B-D330-4EA2-A5C8-D8F0D0F2C0A1}"/>
                </a:ext>
              </a:extLst>
            </p:cNvPr>
            <p:cNvSpPr/>
            <p:nvPr/>
          </p:nvSpPr>
          <p:spPr>
            <a:xfrm rot="5400000">
              <a:off x="4311196" y="3084934"/>
              <a:ext cx="231113" cy="19091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61299175-0129-4C55-A190-F23BD0E42C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0189" y="1188168"/>
            <a:ext cx="5391436" cy="5250264"/>
          </a:xfrm>
          <a:prstGeom prst="rect">
            <a:avLst/>
          </a:prstGeom>
          <a:ln w="25400">
            <a:solidFill>
              <a:srgbClr val="0070C0"/>
            </a:solidFill>
          </a:ln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02651C94-D309-4374-8681-EB299ABE22DA}"/>
              </a:ext>
            </a:extLst>
          </p:cNvPr>
          <p:cNvSpPr/>
          <p:nvPr/>
        </p:nvSpPr>
        <p:spPr>
          <a:xfrm rot="16200000">
            <a:off x="930250" y="3533264"/>
            <a:ext cx="3321099" cy="560070"/>
          </a:xfrm>
          <a:prstGeom prst="rightArrow">
            <a:avLst/>
          </a:prstGeom>
          <a:solidFill>
            <a:srgbClr val="FF0000">
              <a:alpha val="46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6F214A56-7110-409E-81EB-4553FB8125E1}"/>
              </a:ext>
            </a:extLst>
          </p:cNvPr>
          <p:cNvSpPr/>
          <p:nvPr/>
        </p:nvSpPr>
        <p:spPr>
          <a:xfrm>
            <a:off x="3076935" y="1254601"/>
            <a:ext cx="639874" cy="280036"/>
          </a:xfrm>
          <a:prstGeom prst="rightArrow">
            <a:avLst/>
          </a:prstGeom>
          <a:solidFill>
            <a:srgbClr val="FF0000">
              <a:alpha val="46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F567EF0-90B4-6154-440F-2E550079D17E}"/>
              </a:ext>
            </a:extLst>
          </p:cNvPr>
          <p:cNvSpPr/>
          <p:nvPr/>
        </p:nvSpPr>
        <p:spPr>
          <a:xfrm>
            <a:off x="4956175" y="5313511"/>
            <a:ext cx="977900" cy="320675"/>
          </a:xfrm>
          <a:prstGeom prst="ellipse">
            <a:avLst/>
          </a:prstGeom>
          <a:solidFill>
            <a:srgbClr val="FF0000">
              <a:alpha val="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58C7B49-5E28-FC0C-1F01-B873A9C4A028}"/>
              </a:ext>
            </a:extLst>
          </p:cNvPr>
          <p:cNvSpPr/>
          <p:nvPr/>
        </p:nvSpPr>
        <p:spPr>
          <a:xfrm>
            <a:off x="5945564" y="5313510"/>
            <a:ext cx="877511" cy="320675"/>
          </a:xfrm>
          <a:prstGeom prst="ellipse">
            <a:avLst/>
          </a:prstGeom>
          <a:solidFill>
            <a:srgbClr val="FF0000">
              <a:alpha val="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672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2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0E8C959-830A-408D-A964-3EF8E68C32DE}"/>
              </a:ext>
            </a:extLst>
          </p:cNvPr>
          <p:cNvGrpSpPr/>
          <p:nvPr/>
        </p:nvGrpSpPr>
        <p:grpSpPr>
          <a:xfrm>
            <a:off x="3668065" y="1499855"/>
            <a:ext cx="2091495" cy="829201"/>
            <a:chOff x="3928123" y="1495730"/>
            <a:chExt cx="2091495" cy="829201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47CFB95-92E2-4038-BA01-B9ACAF314E66}"/>
                </a:ext>
              </a:extLst>
            </p:cNvPr>
            <p:cNvSpPr txBox="1"/>
            <p:nvPr/>
          </p:nvSpPr>
          <p:spPr>
            <a:xfrm>
              <a:off x="5035366" y="1955599"/>
              <a:ext cx="984251" cy="369332"/>
            </a:xfrm>
            <a:prstGeom prst="rect">
              <a:avLst/>
            </a:prstGeom>
            <a:solidFill>
              <a:srgbClr val="00B0F0">
                <a:alpha val="10000"/>
              </a:srgbClr>
            </a:solidFill>
            <a:ln w="25400"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Feed to OPUS Projects</a:t>
              </a:r>
            </a:p>
          </p:txBody>
        </p:sp>
        <p:cxnSp>
          <p:nvCxnSpPr>
            <p:cNvPr id="40" name="Connector: Elbow 39">
              <a:extLst>
                <a:ext uri="{FF2B5EF4-FFF2-40B4-BE49-F238E27FC236}">
                  <a16:creationId xmlns:a16="http://schemas.microsoft.com/office/drawing/2014/main" id="{9D0C3A93-1B97-4A96-B3C0-380ED16B9CEF}"/>
                </a:ext>
              </a:extLst>
            </p:cNvPr>
            <p:cNvCxnSpPr>
              <a:cxnSpLocks/>
              <a:stCxn id="19" idx="2"/>
              <a:endCxn id="38" idx="1"/>
            </p:cNvCxnSpPr>
            <p:nvPr/>
          </p:nvCxnSpPr>
          <p:spPr>
            <a:xfrm rot="16200000" flipH="1">
              <a:off x="4343725" y="1448623"/>
              <a:ext cx="276039" cy="1107244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48F7B4A0-2FB6-44CD-BF7A-8FCB72315670}"/>
                </a:ext>
              </a:extLst>
            </p:cNvPr>
            <p:cNvSpPr txBox="1"/>
            <p:nvPr/>
          </p:nvSpPr>
          <p:spPr>
            <a:xfrm>
              <a:off x="5035367" y="1495730"/>
              <a:ext cx="984251" cy="369332"/>
            </a:xfrm>
            <a:prstGeom prst="rect">
              <a:avLst/>
            </a:prstGeom>
            <a:solidFill>
              <a:srgbClr val="00B0F0">
                <a:alpha val="10000"/>
              </a:srgbClr>
            </a:solidFill>
            <a:ln w="25400"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Feed to OPUS Share</a:t>
              </a:r>
            </a:p>
          </p:txBody>
        </p:sp>
        <p:cxnSp>
          <p:nvCxnSpPr>
            <p:cNvPr id="49" name="Connector: Elbow 48">
              <a:extLst>
                <a:ext uri="{FF2B5EF4-FFF2-40B4-BE49-F238E27FC236}">
                  <a16:creationId xmlns:a16="http://schemas.microsoft.com/office/drawing/2014/main" id="{B98D1F8B-DF27-4C63-9334-3399208A1E43}"/>
                </a:ext>
              </a:extLst>
            </p:cNvPr>
            <p:cNvCxnSpPr>
              <a:cxnSpLocks/>
              <a:stCxn id="19" idx="3"/>
              <a:endCxn id="48" idx="1"/>
            </p:cNvCxnSpPr>
            <p:nvPr/>
          </p:nvCxnSpPr>
          <p:spPr>
            <a:xfrm>
              <a:off x="4382632" y="1679560"/>
              <a:ext cx="652735" cy="836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E3A50C5-419B-4F71-A29E-7FE79C0DA0F3}"/>
              </a:ext>
            </a:extLst>
          </p:cNvPr>
          <p:cNvGrpSpPr/>
          <p:nvPr/>
        </p:nvGrpSpPr>
        <p:grpSpPr>
          <a:xfrm>
            <a:off x="4654550" y="1465585"/>
            <a:ext cx="1702296" cy="900975"/>
            <a:chOff x="4654550" y="1465585"/>
            <a:chExt cx="1702296" cy="9009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D54A590-1F6B-415C-A550-44E125827493}"/>
                </a:ext>
              </a:extLst>
            </p:cNvPr>
            <p:cNvSpPr/>
            <p:nvPr/>
          </p:nvSpPr>
          <p:spPr>
            <a:xfrm>
              <a:off x="4654550" y="1465585"/>
              <a:ext cx="1169078" cy="900975"/>
            </a:xfrm>
            <a:prstGeom prst="rect">
              <a:avLst/>
            </a:prstGeom>
            <a:solidFill>
              <a:srgbClr val="92D050">
                <a:alpha val="26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E0AD543-6367-44AB-A128-6B04C3E0B208}"/>
                </a:ext>
              </a:extLst>
            </p:cNvPr>
            <p:cNvSpPr txBox="1"/>
            <p:nvPr/>
          </p:nvSpPr>
          <p:spPr>
            <a:xfrm>
              <a:off x="5678265" y="1731189"/>
              <a:ext cx="678581" cy="400110"/>
            </a:xfrm>
            <a:prstGeom prst="rect">
              <a:avLst/>
            </a:prstGeom>
            <a:solidFill>
              <a:srgbClr val="00B050">
                <a:alpha val="75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Optional Step</a:t>
              </a:r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09AEDA23-D19E-4C37-AB40-3B6217FE0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OPUS STATIC (or RS) Training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23AF2-DF57-417E-853F-D1588E690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BCB2A8-537F-42A7-808F-F24366580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OPUS Roadmap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BBEB5D-9545-445E-9A97-52704494E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20C3D0-729A-4A15-8E23-72CBC95666E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6C12E8-DCC7-4C04-85B7-461A1AF8A16A}"/>
              </a:ext>
            </a:extLst>
          </p:cNvPr>
          <p:cNvSpPr txBox="1"/>
          <p:nvPr/>
        </p:nvSpPr>
        <p:spPr>
          <a:xfrm>
            <a:off x="569635" y="2810922"/>
            <a:ext cx="909021" cy="507831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GATEWAY PAGE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C62987-5FA4-48FC-A588-B7A1C78CDFAD}"/>
              </a:ext>
            </a:extLst>
          </p:cNvPr>
          <p:cNvSpPr txBox="1"/>
          <p:nvPr/>
        </p:nvSpPr>
        <p:spPr>
          <a:xfrm>
            <a:off x="1967009" y="1500005"/>
            <a:ext cx="909021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STATIC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2F516E-B6D9-4DC6-9090-0ADC302F25E8}"/>
              </a:ext>
            </a:extLst>
          </p:cNvPr>
          <p:cNvSpPr txBox="1"/>
          <p:nvPr/>
        </p:nvSpPr>
        <p:spPr>
          <a:xfrm>
            <a:off x="1933168" y="2329054"/>
            <a:ext cx="909020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RAPID STATIC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5CFF2D-D9A4-41B1-A99A-16F785E46822}"/>
              </a:ext>
            </a:extLst>
          </p:cNvPr>
          <p:cNvSpPr txBox="1"/>
          <p:nvPr/>
        </p:nvSpPr>
        <p:spPr>
          <a:xfrm>
            <a:off x="3213553" y="1499017"/>
            <a:ext cx="909021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STATIC video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B8253F6-27FD-4FB2-A6C1-30A2DCF29F87}"/>
              </a:ext>
            </a:extLst>
          </p:cNvPr>
          <p:cNvSpPr txBox="1"/>
          <p:nvPr/>
        </p:nvSpPr>
        <p:spPr>
          <a:xfrm>
            <a:off x="3213553" y="2399422"/>
            <a:ext cx="909020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RAPID STATIC video</a:t>
            </a:r>
          </a:p>
        </p:txBody>
      </p: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8E7800FF-014E-47F2-99BB-51E4138FBB68}"/>
              </a:ext>
            </a:extLst>
          </p:cNvPr>
          <p:cNvCxnSpPr>
            <a:cxnSpLocks/>
            <a:stCxn id="8" idx="0"/>
            <a:endCxn id="11" idx="1"/>
          </p:cNvCxnSpPr>
          <p:nvPr/>
        </p:nvCxnSpPr>
        <p:spPr>
          <a:xfrm rot="5400000" flipH="1" flipV="1">
            <a:off x="1330056" y="2207810"/>
            <a:ext cx="297202" cy="90902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554BEEB5-CD9C-43FF-9232-C2474B9CEC93}"/>
              </a:ext>
            </a:extLst>
          </p:cNvPr>
          <p:cNvCxnSpPr>
            <a:cxnSpLocks/>
            <a:stCxn id="8" idx="0"/>
            <a:endCxn id="10" idx="1"/>
          </p:cNvCxnSpPr>
          <p:nvPr/>
        </p:nvCxnSpPr>
        <p:spPr>
          <a:xfrm rot="5400000" flipH="1" flipV="1">
            <a:off x="932452" y="1776366"/>
            <a:ext cx="1126251" cy="94286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0ABA9010-82C6-46A3-8EF0-61BBA3117568}"/>
              </a:ext>
            </a:extLst>
          </p:cNvPr>
          <p:cNvCxnSpPr>
            <a:cxnSpLocks/>
            <a:stCxn id="10" idx="3"/>
            <a:endCxn id="19" idx="1"/>
          </p:cNvCxnSpPr>
          <p:nvPr/>
        </p:nvCxnSpPr>
        <p:spPr>
          <a:xfrm flipV="1">
            <a:off x="2876030" y="1683683"/>
            <a:ext cx="337523" cy="98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EDF7DBCC-702D-40D4-9E06-6A3BE40D3C74}"/>
              </a:ext>
            </a:extLst>
          </p:cNvPr>
          <p:cNvCxnSpPr>
            <a:cxnSpLocks/>
            <a:stCxn id="11" idx="3"/>
            <a:endCxn id="20" idx="1"/>
          </p:cNvCxnSpPr>
          <p:nvPr/>
        </p:nvCxnSpPr>
        <p:spPr>
          <a:xfrm>
            <a:off x="2842188" y="2513720"/>
            <a:ext cx="371365" cy="7036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34624087-92DE-4C77-8290-D26FD7F1DA1E}"/>
              </a:ext>
            </a:extLst>
          </p:cNvPr>
          <p:cNvSpPr txBox="1"/>
          <p:nvPr/>
        </p:nvSpPr>
        <p:spPr>
          <a:xfrm>
            <a:off x="4767583" y="1204279"/>
            <a:ext cx="984250" cy="2308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Private Results</a:t>
            </a:r>
          </a:p>
        </p:txBody>
      </p: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1E15A720-A5F6-4BC5-8A0B-A4D1C3723A16}"/>
              </a:ext>
            </a:extLst>
          </p:cNvPr>
          <p:cNvCxnSpPr>
            <a:cxnSpLocks/>
            <a:stCxn id="19" idx="0"/>
            <a:endCxn id="37" idx="1"/>
          </p:cNvCxnSpPr>
          <p:nvPr/>
        </p:nvCxnSpPr>
        <p:spPr>
          <a:xfrm rot="5400000" flipH="1" flipV="1">
            <a:off x="4128162" y="859597"/>
            <a:ext cx="179322" cy="109951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9E208966-7CCC-489E-A710-281E75450B3E}"/>
              </a:ext>
            </a:extLst>
          </p:cNvPr>
          <p:cNvSpPr txBox="1"/>
          <p:nvPr/>
        </p:nvSpPr>
        <p:spPr>
          <a:xfrm>
            <a:off x="4767582" y="2467272"/>
            <a:ext cx="984250" cy="2308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Private Results</a:t>
            </a:r>
          </a:p>
        </p:txBody>
      </p: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3FD2C073-A4D3-424E-A85F-5576F8B303AB}"/>
              </a:ext>
            </a:extLst>
          </p:cNvPr>
          <p:cNvCxnSpPr>
            <a:cxnSpLocks/>
            <a:stCxn id="20" idx="3"/>
            <a:endCxn id="41" idx="1"/>
          </p:cNvCxnSpPr>
          <p:nvPr/>
        </p:nvCxnSpPr>
        <p:spPr>
          <a:xfrm flipV="1">
            <a:off x="4122573" y="2582688"/>
            <a:ext cx="645009" cy="14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3822FC3A-6937-4A94-9C4B-F4F9079D1B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2565" y="1239012"/>
            <a:ext cx="2392048" cy="2499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974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9AEDA23-D19E-4C37-AB40-3B6217FE0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OPUS SHARE Training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23AF2-DF57-417E-853F-D1588E690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BCB2A8-537F-42A7-808F-F24366580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OPUS Roadmap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BBEB5D-9545-445E-9A97-52704494E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20C3D0-729A-4A15-8E23-72CBC95666E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65FBA1-D13B-4F94-BFC6-31C33766BECB}"/>
              </a:ext>
            </a:extLst>
          </p:cNvPr>
          <p:cNvSpPr txBox="1"/>
          <p:nvPr/>
        </p:nvSpPr>
        <p:spPr>
          <a:xfrm>
            <a:off x="569635" y="2810922"/>
            <a:ext cx="909021" cy="507831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GATEWAY PAGE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E34CE7-07C4-4AF7-A7DD-5830108810E3}"/>
              </a:ext>
            </a:extLst>
          </p:cNvPr>
          <p:cNvSpPr txBox="1"/>
          <p:nvPr/>
        </p:nvSpPr>
        <p:spPr>
          <a:xfrm>
            <a:off x="1933167" y="3146612"/>
            <a:ext cx="909021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SHARE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7901412-735C-4AB2-810C-4189F449176B}"/>
              </a:ext>
            </a:extLst>
          </p:cNvPr>
          <p:cNvSpPr txBox="1"/>
          <p:nvPr/>
        </p:nvSpPr>
        <p:spPr>
          <a:xfrm>
            <a:off x="4774602" y="2915780"/>
            <a:ext cx="977230" cy="2308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GPS on BM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5506D4-BEAB-4923-832B-B00DD84BBE33}"/>
              </a:ext>
            </a:extLst>
          </p:cNvPr>
          <p:cNvSpPr txBox="1"/>
          <p:nvPr/>
        </p:nvSpPr>
        <p:spPr>
          <a:xfrm>
            <a:off x="3247394" y="3040739"/>
            <a:ext cx="875180" cy="415498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 dirty="0"/>
              <a:t>How to Submit to OPUS SHARE video</a:t>
            </a:r>
          </a:p>
        </p:txBody>
      </p: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7F4DB371-6A08-48DC-8DA5-F164FC63C8E5}"/>
              </a:ext>
            </a:extLst>
          </p:cNvPr>
          <p:cNvCxnSpPr>
            <a:cxnSpLocks/>
            <a:stCxn id="9" idx="3"/>
            <a:endCxn id="16" idx="1"/>
          </p:cNvCxnSpPr>
          <p:nvPr/>
        </p:nvCxnSpPr>
        <p:spPr>
          <a:xfrm flipV="1">
            <a:off x="2842188" y="3248488"/>
            <a:ext cx="405206" cy="8279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5F3BCB01-1D74-479A-B2AC-D6FB60537094}"/>
              </a:ext>
            </a:extLst>
          </p:cNvPr>
          <p:cNvCxnSpPr>
            <a:cxnSpLocks/>
            <a:stCxn id="16" idx="3"/>
            <a:endCxn id="13" idx="1"/>
          </p:cNvCxnSpPr>
          <p:nvPr/>
        </p:nvCxnSpPr>
        <p:spPr>
          <a:xfrm flipV="1">
            <a:off x="4122574" y="3031196"/>
            <a:ext cx="652028" cy="21729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56253183-35CF-43BB-9F7C-31D6E31C9526}"/>
              </a:ext>
            </a:extLst>
          </p:cNvPr>
          <p:cNvSpPr txBox="1"/>
          <p:nvPr/>
        </p:nvSpPr>
        <p:spPr>
          <a:xfrm>
            <a:off x="4774602" y="3238944"/>
            <a:ext cx="977230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Share Solution</a:t>
            </a:r>
          </a:p>
        </p:txBody>
      </p: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C5B5C0E0-50AF-48C5-A4F9-4A295418713A}"/>
              </a:ext>
            </a:extLst>
          </p:cNvPr>
          <p:cNvCxnSpPr>
            <a:cxnSpLocks/>
            <a:stCxn id="16" idx="3"/>
            <a:endCxn id="43" idx="1"/>
          </p:cNvCxnSpPr>
          <p:nvPr/>
        </p:nvCxnSpPr>
        <p:spPr>
          <a:xfrm>
            <a:off x="4122574" y="3248488"/>
            <a:ext cx="652028" cy="17512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37FE5B94-0DCB-4666-A115-F12002CAAAA0}"/>
              </a:ext>
            </a:extLst>
          </p:cNvPr>
          <p:cNvCxnSpPr>
            <a:cxnSpLocks/>
            <a:stCxn id="28" idx="2"/>
            <a:endCxn id="9" idx="0"/>
          </p:cNvCxnSpPr>
          <p:nvPr/>
        </p:nvCxnSpPr>
        <p:spPr>
          <a:xfrm rot="5400000">
            <a:off x="3188845" y="1068021"/>
            <a:ext cx="1277425" cy="287975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15FC8D9-AE41-4234-A85D-5C6AEDB58B48}"/>
              </a:ext>
            </a:extLst>
          </p:cNvPr>
          <p:cNvSpPr txBox="1"/>
          <p:nvPr/>
        </p:nvSpPr>
        <p:spPr>
          <a:xfrm>
            <a:off x="1967009" y="1500005"/>
            <a:ext cx="909021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STATIC</a:t>
            </a:r>
          </a:p>
        </p:txBody>
      </p: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C618E9E1-415E-453B-9F01-B95EF99E064B}"/>
              </a:ext>
            </a:extLst>
          </p:cNvPr>
          <p:cNvCxnSpPr>
            <a:cxnSpLocks/>
            <a:stCxn id="22" idx="3"/>
            <a:endCxn id="28" idx="1"/>
          </p:cNvCxnSpPr>
          <p:nvPr/>
        </p:nvCxnSpPr>
        <p:spPr>
          <a:xfrm flipV="1">
            <a:off x="2876030" y="1684521"/>
            <a:ext cx="1899279" cy="15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021728F1-1339-4CF0-96D1-FC1F131CAD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2565" y="1239012"/>
            <a:ext cx="2392048" cy="249969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BF876730-CE67-4889-AD2F-47BDA87851C4}"/>
              </a:ext>
            </a:extLst>
          </p:cNvPr>
          <p:cNvSpPr txBox="1"/>
          <p:nvPr/>
        </p:nvSpPr>
        <p:spPr>
          <a:xfrm>
            <a:off x="4775309" y="1499855"/>
            <a:ext cx="984251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Feed to OPUS Share</a:t>
            </a:r>
          </a:p>
        </p:txBody>
      </p:sp>
      <p:cxnSp>
        <p:nvCxnSpPr>
          <p:cNvPr id="2" name="Connector: Elbow 1">
            <a:extLst>
              <a:ext uri="{FF2B5EF4-FFF2-40B4-BE49-F238E27FC236}">
                <a16:creationId xmlns:a16="http://schemas.microsoft.com/office/drawing/2014/main" id="{145E8A91-1D4E-628E-E007-539DEF6BB6B2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932452" y="1776366"/>
            <a:ext cx="1126251" cy="94286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5AE1ABBD-B7A3-42D8-2BDB-B176F7B053E9}"/>
              </a:ext>
            </a:extLst>
          </p:cNvPr>
          <p:cNvSpPr/>
          <p:nvPr/>
        </p:nvSpPr>
        <p:spPr>
          <a:xfrm>
            <a:off x="4654550" y="1465585"/>
            <a:ext cx="1169078" cy="451171"/>
          </a:xfrm>
          <a:prstGeom prst="rect">
            <a:avLst/>
          </a:prstGeom>
          <a:solidFill>
            <a:srgbClr val="92D050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09332D3-5A92-457C-90A1-0E191F68F8A0}"/>
              </a:ext>
            </a:extLst>
          </p:cNvPr>
          <p:cNvSpPr txBox="1"/>
          <p:nvPr/>
        </p:nvSpPr>
        <p:spPr>
          <a:xfrm>
            <a:off x="5678265" y="1731189"/>
            <a:ext cx="678581" cy="400110"/>
          </a:xfrm>
          <a:prstGeom prst="rect">
            <a:avLst/>
          </a:prstGeom>
          <a:solidFill>
            <a:srgbClr val="00B050">
              <a:alpha val="7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Optional Step</a:t>
            </a:r>
          </a:p>
        </p:txBody>
      </p:sp>
    </p:spTree>
    <p:extLst>
      <p:ext uri="{BB962C8B-B14F-4D97-AF65-F5344CB8AC3E}">
        <p14:creationId xmlns:p14="http://schemas.microsoft.com/office/powerpoint/2010/main" val="92362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9AEDA23-D19E-4C37-AB40-3B6217FE0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457200"/>
            <a:ext cx="8686801" cy="639763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OPUS PROJECTS Training – no submit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23AF2-DF57-417E-853F-D1588E690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BCB2A8-537F-42A7-808F-F24366580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OPUS Roadmap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BBEB5D-9545-445E-9A97-52704494E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20C3D0-729A-4A15-8E23-72CBC95666E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B19E34-17A1-43BA-AFEB-AE9825841699}"/>
              </a:ext>
            </a:extLst>
          </p:cNvPr>
          <p:cNvSpPr txBox="1"/>
          <p:nvPr/>
        </p:nvSpPr>
        <p:spPr>
          <a:xfrm>
            <a:off x="569635" y="2810922"/>
            <a:ext cx="909021" cy="507831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GATEWAY PAGE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A3F73A-07C7-4FF4-BFF3-510BF70C955F}"/>
              </a:ext>
            </a:extLst>
          </p:cNvPr>
          <p:cNvSpPr txBox="1"/>
          <p:nvPr/>
        </p:nvSpPr>
        <p:spPr>
          <a:xfrm>
            <a:off x="1967009" y="3910095"/>
            <a:ext cx="875180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PROJECTS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0951D8F-1069-4D3E-803A-C50FCDBB3EA5}"/>
              </a:ext>
            </a:extLst>
          </p:cNvPr>
          <p:cNvSpPr txBox="1"/>
          <p:nvPr/>
        </p:nvSpPr>
        <p:spPr>
          <a:xfrm>
            <a:off x="3247393" y="3670843"/>
            <a:ext cx="1198133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PROJECTS – non-bluebook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9771EA2-BC98-4F8C-A244-B9DE230411A5}"/>
              </a:ext>
            </a:extLst>
          </p:cNvPr>
          <p:cNvSpPr txBox="1"/>
          <p:nvPr/>
        </p:nvSpPr>
        <p:spPr>
          <a:xfrm>
            <a:off x="4767582" y="3841099"/>
            <a:ext cx="1252218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PROJECTS – non-bluebook videos</a:t>
            </a:r>
          </a:p>
        </p:txBody>
      </p: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404C91B1-5691-4582-AEE1-79E1DE10334A}"/>
              </a:ext>
            </a:extLst>
          </p:cNvPr>
          <p:cNvCxnSpPr>
            <a:cxnSpLocks/>
            <a:stCxn id="12" idx="3"/>
            <a:endCxn id="14" idx="1"/>
          </p:cNvCxnSpPr>
          <p:nvPr/>
        </p:nvCxnSpPr>
        <p:spPr>
          <a:xfrm flipV="1">
            <a:off x="2842189" y="3855509"/>
            <a:ext cx="405204" cy="23925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0BA046C7-837C-4BD0-BC78-FC10596D6977}"/>
              </a:ext>
            </a:extLst>
          </p:cNvPr>
          <p:cNvCxnSpPr>
            <a:cxnSpLocks/>
            <a:stCxn id="14" idx="3"/>
            <a:endCxn id="17" idx="1"/>
          </p:cNvCxnSpPr>
          <p:nvPr/>
        </p:nvCxnSpPr>
        <p:spPr>
          <a:xfrm>
            <a:off x="4445526" y="3855509"/>
            <a:ext cx="322056" cy="17025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20268B75-8C87-4837-B123-49DAAE6C77D0}"/>
              </a:ext>
            </a:extLst>
          </p:cNvPr>
          <p:cNvSpPr txBox="1"/>
          <p:nvPr/>
        </p:nvSpPr>
        <p:spPr>
          <a:xfrm>
            <a:off x="6341857" y="3962497"/>
            <a:ext cx="984250" cy="2308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Private Results</a:t>
            </a:r>
          </a:p>
        </p:txBody>
      </p: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A00CEC3F-A1C1-4E54-B310-284968AF6105}"/>
              </a:ext>
            </a:extLst>
          </p:cNvPr>
          <p:cNvCxnSpPr>
            <a:cxnSpLocks/>
            <a:stCxn id="17" idx="3"/>
            <a:endCxn id="33" idx="1"/>
          </p:cNvCxnSpPr>
          <p:nvPr/>
        </p:nvCxnSpPr>
        <p:spPr>
          <a:xfrm>
            <a:off x="6019800" y="4025765"/>
            <a:ext cx="322057" cy="5214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8C012B51-EB1A-442C-8F25-496508BBD07F}"/>
              </a:ext>
            </a:extLst>
          </p:cNvPr>
          <p:cNvCxnSpPr>
            <a:cxnSpLocks/>
            <a:stCxn id="24" idx="2"/>
            <a:endCxn id="12" idx="0"/>
          </p:cNvCxnSpPr>
          <p:nvPr/>
        </p:nvCxnSpPr>
        <p:spPr>
          <a:xfrm rot="5400000">
            <a:off x="3045498" y="1688158"/>
            <a:ext cx="1581039" cy="286283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EDE4C04-B4E5-4573-B418-1D654B7DD31F}"/>
              </a:ext>
            </a:extLst>
          </p:cNvPr>
          <p:cNvSpPr txBox="1"/>
          <p:nvPr/>
        </p:nvSpPr>
        <p:spPr>
          <a:xfrm>
            <a:off x="1967009" y="1500005"/>
            <a:ext cx="909021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STATIC</a:t>
            </a:r>
          </a:p>
        </p:txBody>
      </p: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608BC6DB-C4C4-4CC5-85A5-38B55E4FCED6}"/>
              </a:ext>
            </a:extLst>
          </p:cNvPr>
          <p:cNvCxnSpPr>
            <a:cxnSpLocks/>
            <a:stCxn id="21" idx="3"/>
            <a:endCxn id="24" idx="1"/>
          </p:cNvCxnSpPr>
          <p:nvPr/>
        </p:nvCxnSpPr>
        <p:spPr>
          <a:xfrm>
            <a:off x="2876030" y="1684671"/>
            <a:ext cx="1899278" cy="45971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06FF56CE-3660-499C-85C2-E8048490AA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3914" y="1259417"/>
            <a:ext cx="2401308" cy="259520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D3DC78B-E49A-49D4-AE52-6323121197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3914" y="4758181"/>
            <a:ext cx="2410568" cy="209981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6A4076EA-F8E9-4368-89D6-375754405C50}"/>
              </a:ext>
            </a:extLst>
          </p:cNvPr>
          <p:cNvSpPr txBox="1"/>
          <p:nvPr/>
        </p:nvSpPr>
        <p:spPr>
          <a:xfrm>
            <a:off x="4775308" y="1959724"/>
            <a:ext cx="984251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Feed to OPUS Projects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169F07-B05B-FCBB-EABC-82016F64EB61}"/>
              </a:ext>
            </a:extLst>
          </p:cNvPr>
          <p:cNvSpPr txBox="1"/>
          <p:nvPr/>
        </p:nvSpPr>
        <p:spPr>
          <a:xfrm>
            <a:off x="1967830" y="4637256"/>
            <a:ext cx="875180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Upload GVX Vectors</a:t>
            </a:r>
          </a:p>
        </p:txBody>
      </p:sp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C7576013-3A3A-A5F4-5E28-DCF56EDE7ADD}"/>
              </a:ext>
            </a:extLst>
          </p:cNvPr>
          <p:cNvCxnSpPr>
            <a:cxnSpLocks/>
            <a:stCxn id="2" idx="0"/>
          </p:cNvCxnSpPr>
          <p:nvPr/>
        </p:nvCxnSpPr>
        <p:spPr>
          <a:xfrm rot="16200000" flipV="1">
            <a:off x="2226096" y="4457931"/>
            <a:ext cx="357829" cy="82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DBBC68C1-E96F-3527-59D4-0FE62CBEECBC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932452" y="1776366"/>
            <a:ext cx="1126251" cy="94286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31E461E9-88EF-112A-9372-86A4E88E0E74}"/>
              </a:ext>
            </a:extLst>
          </p:cNvPr>
          <p:cNvSpPr/>
          <p:nvPr/>
        </p:nvSpPr>
        <p:spPr>
          <a:xfrm>
            <a:off x="4654550" y="1906841"/>
            <a:ext cx="1169078" cy="459719"/>
          </a:xfrm>
          <a:prstGeom prst="rect">
            <a:avLst/>
          </a:prstGeom>
          <a:solidFill>
            <a:srgbClr val="92D050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20604B8-1552-4DB7-864A-5D887A884D8A}"/>
              </a:ext>
            </a:extLst>
          </p:cNvPr>
          <p:cNvSpPr txBox="1"/>
          <p:nvPr/>
        </p:nvSpPr>
        <p:spPr>
          <a:xfrm>
            <a:off x="5678265" y="1731189"/>
            <a:ext cx="678581" cy="400110"/>
          </a:xfrm>
          <a:prstGeom prst="rect">
            <a:avLst/>
          </a:prstGeom>
          <a:solidFill>
            <a:srgbClr val="00B050">
              <a:alpha val="7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Optional Step</a:t>
            </a:r>
          </a:p>
        </p:txBody>
      </p:sp>
    </p:spTree>
    <p:extLst>
      <p:ext uri="{BB962C8B-B14F-4D97-AF65-F5344CB8AC3E}">
        <p14:creationId xmlns:p14="http://schemas.microsoft.com/office/powerpoint/2010/main" val="30812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8C2CF62B-BA39-43DD-9565-A56F2BF5AF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3914" y="4758181"/>
            <a:ext cx="2410568" cy="2099819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09AEDA23-D19E-4C37-AB40-3B6217FE0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8686800" cy="639763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OPUS PROJECTS Training – submit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23AF2-DF57-417E-853F-D1588E690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BCB2A8-537F-42A7-808F-F24366580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OPUS Roadmap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BBEB5D-9545-445E-9A97-52704494E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20C3D0-729A-4A15-8E23-72CBC95666E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B08FB7-F4B4-4E71-AE55-E8F07A3A4D77}"/>
              </a:ext>
            </a:extLst>
          </p:cNvPr>
          <p:cNvSpPr txBox="1"/>
          <p:nvPr/>
        </p:nvSpPr>
        <p:spPr>
          <a:xfrm>
            <a:off x="569635" y="2810922"/>
            <a:ext cx="909021" cy="507831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GATEWAY PAGE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720C2F-DF00-44DA-8838-174A7516D00D}"/>
              </a:ext>
            </a:extLst>
          </p:cNvPr>
          <p:cNvSpPr txBox="1"/>
          <p:nvPr/>
        </p:nvSpPr>
        <p:spPr>
          <a:xfrm>
            <a:off x="1967009" y="3910095"/>
            <a:ext cx="875180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PROJECTS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C4B3308-0380-4458-9BD9-308DA1836DAD}"/>
              </a:ext>
            </a:extLst>
          </p:cNvPr>
          <p:cNvSpPr txBox="1"/>
          <p:nvPr/>
        </p:nvSpPr>
        <p:spPr>
          <a:xfrm>
            <a:off x="3247393" y="4169062"/>
            <a:ext cx="1198133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PROJECTS – bluebook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0F00CFA-89E5-45CD-9FDA-B203CFCB1F8D}"/>
              </a:ext>
            </a:extLst>
          </p:cNvPr>
          <p:cNvSpPr txBox="1"/>
          <p:nvPr/>
        </p:nvSpPr>
        <p:spPr>
          <a:xfrm>
            <a:off x="4767582" y="4339318"/>
            <a:ext cx="1252218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PROJECTS – bluebook videos</a:t>
            </a:r>
          </a:p>
        </p:txBody>
      </p: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E4FA7FEA-CC6A-48D8-9210-3CFCE307F263}"/>
              </a:ext>
            </a:extLst>
          </p:cNvPr>
          <p:cNvCxnSpPr>
            <a:cxnSpLocks/>
            <a:stCxn id="12" idx="3"/>
            <a:endCxn id="15" idx="1"/>
          </p:cNvCxnSpPr>
          <p:nvPr/>
        </p:nvCxnSpPr>
        <p:spPr>
          <a:xfrm>
            <a:off x="2842189" y="4094761"/>
            <a:ext cx="405204" cy="25896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401AC700-C059-49CF-A1CF-B5194D161CBD}"/>
              </a:ext>
            </a:extLst>
          </p:cNvPr>
          <p:cNvCxnSpPr>
            <a:cxnSpLocks/>
            <a:stCxn id="15" idx="3"/>
            <a:endCxn id="18" idx="1"/>
          </p:cNvCxnSpPr>
          <p:nvPr/>
        </p:nvCxnSpPr>
        <p:spPr>
          <a:xfrm>
            <a:off x="4445526" y="4353728"/>
            <a:ext cx="322056" cy="17025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FEA2207-F74F-491C-A8D0-84C880EE923F}"/>
              </a:ext>
            </a:extLst>
          </p:cNvPr>
          <p:cNvSpPr txBox="1"/>
          <p:nvPr/>
        </p:nvSpPr>
        <p:spPr>
          <a:xfrm>
            <a:off x="6341856" y="4447717"/>
            <a:ext cx="984251" cy="2308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Submit to NGS</a:t>
            </a:r>
          </a:p>
        </p:txBody>
      </p: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324363A0-7C3B-439B-984F-04FAC4FFFA64}"/>
              </a:ext>
            </a:extLst>
          </p:cNvPr>
          <p:cNvCxnSpPr>
            <a:cxnSpLocks/>
            <a:stCxn id="18" idx="3"/>
            <a:endCxn id="34" idx="1"/>
          </p:cNvCxnSpPr>
          <p:nvPr/>
        </p:nvCxnSpPr>
        <p:spPr>
          <a:xfrm>
            <a:off x="6019800" y="4523984"/>
            <a:ext cx="322056" cy="3914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A9C8787C-A10A-4679-AC6C-79F0C46E15F6}"/>
              </a:ext>
            </a:extLst>
          </p:cNvPr>
          <p:cNvCxnSpPr>
            <a:cxnSpLocks/>
            <a:stCxn id="23" idx="2"/>
            <a:endCxn id="12" idx="0"/>
          </p:cNvCxnSpPr>
          <p:nvPr/>
        </p:nvCxnSpPr>
        <p:spPr>
          <a:xfrm rot="5400000">
            <a:off x="3045498" y="1688158"/>
            <a:ext cx="1581039" cy="286283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FED9B6E-89EA-4A92-86F6-3E2C2B04EDB7}"/>
              </a:ext>
            </a:extLst>
          </p:cNvPr>
          <p:cNvSpPr txBox="1"/>
          <p:nvPr/>
        </p:nvSpPr>
        <p:spPr>
          <a:xfrm>
            <a:off x="1967009" y="1500005"/>
            <a:ext cx="909021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OPUS STATIC</a:t>
            </a:r>
          </a:p>
        </p:txBody>
      </p: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B0D7FF3C-4D1C-4813-97ED-FA46064A41F7}"/>
              </a:ext>
            </a:extLst>
          </p:cNvPr>
          <p:cNvCxnSpPr>
            <a:cxnSpLocks/>
            <a:stCxn id="21" idx="3"/>
            <a:endCxn id="23" idx="1"/>
          </p:cNvCxnSpPr>
          <p:nvPr/>
        </p:nvCxnSpPr>
        <p:spPr>
          <a:xfrm>
            <a:off x="2876030" y="1684671"/>
            <a:ext cx="1899278" cy="45971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156B3A76-6985-479C-A535-AD18E80644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3914" y="1259417"/>
            <a:ext cx="2401308" cy="259520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BAA5024-B659-45D9-9621-AE31FCA39670}"/>
              </a:ext>
            </a:extLst>
          </p:cNvPr>
          <p:cNvSpPr txBox="1"/>
          <p:nvPr/>
        </p:nvSpPr>
        <p:spPr>
          <a:xfrm>
            <a:off x="4775308" y="1959724"/>
            <a:ext cx="984251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Feed to OPUS Projects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F9C3035-0C7D-40DD-A95C-04D551538136}"/>
              </a:ext>
            </a:extLst>
          </p:cNvPr>
          <p:cNvSpPr txBox="1"/>
          <p:nvPr/>
        </p:nvSpPr>
        <p:spPr>
          <a:xfrm>
            <a:off x="5678265" y="1731189"/>
            <a:ext cx="678581" cy="400110"/>
          </a:xfrm>
          <a:prstGeom prst="rect">
            <a:avLst/>
          </a:prstGeom>
          <a:solidFill>
            <a:srgbClr val="00B050">
              <a:alpha val="7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Optional Step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3248992-7ABA-41B9-8886-11BFEB5B8E5A}"/>
              </a:ext>
            </a:extLst>
          </p:cNvPr>
          <p:cNvSpPr txBox="1"/>
          <p:nvPr/>
        </p:nvSpPr>
        <p:spPr>
          <a:xfrm>
            <a:off x="6341856" y="3978357"/>
            <a:ext cx="678581" cy="400110"/>
          </a:xfrm>
          <a:prstGeom prst="rect">
            <a:avLst/>
          </a:prstGeom>
          <a:solidFill>
            <a:srgbClr val="00B050">
              <a:alpha val="7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Optional Step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C0F164-7401-6C2D-99CE-22BA1D23C96E}"/>
              </a:ext>
            </a:extLst>
          </p:cNvPr>
          <p:cNvSpPr txBox="1"/>
          <p:nvPr/>
        </p:nvSpPr>
        <p:spPr>
          <a:xfrm>
            <a:off x="1967830" y="4637256"/>
            <a:ext cx="875180" cy="369332"/>
          </a:xfrm>
          <a:prstGeom prst="rect">
            <a:avLst/>
          </a:prstGeom>
          <a:solidFill>
            <a:srgbClr val="00B0F0">
              <a:alpha val="10000"/>
            </a:srgbClr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Upload GVX Vectors</a:t>
            </a:r>
          </a:p>
        </p:txBody>
      </p:sp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7AE168B6-411D-8CAD-D87B-1F800EEE9608}"/>
              </a:ext>
            </a:extLst>
          </p:cNvPr>
          <p:cNvCxnSpPr>
            <a:cxnSpLocks/>
            <a:stCxn id="2" idx="0"/>
          </p:cNvCxnSpPr>
          <p:nvPr/>
        </p:nvCxnSpPr>
        <p:spPr>
          <a:xfrm rot="16200000" flipV="1">
            <a:off x="2226096" y="4457931"/>
            <a:ext cx="357829" cy="82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370EDD8D-D31E-BA07-73E1-1AE8B415C75E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932452" y="1776366"/>
            <a:ext cx="1126251" cy="94286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142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training_draf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training_draft</Template>
  <TotalTime>3593</TotalTime>
  <Words>731</Words>
  <Application>Microsoft Office PowerPoint</Application>
  <PresentationFormat>On-screen Show (4:3)</PresentationFormat>
  <Paragraphs>230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training_draft</vt:lpstr>
      <vt:lpstr>OPUS Roadmap</vt:lpstr>
      <vt:lpstr>OPUS Variations</vt:lpstr>
      <vt:lpstr>OPUS Training Resources</vt:lpstr>
      <vt:lpstr>OPUS Roadmap</vt:lpstr>
      <vt:lpstr>OPUS Gateway Page</vt:lpstr>
      <vt:lpstr>OPUS STATIC (or RS) Training</vt:lpstr>
      <vt:lpstr>OPUS SHARE Training</vt:lpstr>
      <vt:lpstr>OPUS PROJECTS Training – no submit</vt:lpstr>
      <vt:lpstr>OPUS PROJECTS Training – submit</vt:lpstr>
      <vt:lpstr>OPUS PROJECTS Training – major steps</vt:lpstr>
      <vt:lpstr>OPUS Static vs. OPUS Projects</vt:lpstr>
      <vt:lpstr>6 Observations on 1 Mark (OP Static)</vt:lpstr>
      <vt:lpstr>6 Observations on 1 Mark (OP Projects)</vt:lpstr>
      <vt:lpstr>OPUS Roadmap</vt:lpstr>
    </vt:vector>
  </TitlesOfParts>
  <Company>NOS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OPUS-Projects Manager Training</dc:title>
  <dc:subject>Introduction</dc:subject>
  <dc:creator>mark.schenewerk</dc:creator>
  <cp:keywords>OPUS-Projects</cp:keywords>
  <cp:lastModifiedBy>David Zenk</cp:lastModifiedBy>
  <cp:revision>200</cp:revision>
  <dcterms:created xsi:type="dcterms:W3CDTF">2010-09-08T16:22:07Z</dcterms:created>
  <dcterms:modified xsi:type="dcterms:W3CDTF">2023-10-05T14:49:56Z</dcterms:modified>
  <cp:category>training</cp:category>
</cp:coreProperties>
</file>